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1"/>
  </p:notesMasterIdLst>
  <p:sldIdLst>
    <p:sldId id="341" r:id="rId3"/>
    <p:sldId id="342" r:id="rId4"/>
    <p:sldId id="343" r:id="rId5"/>
    <p:sldId id="340" r:id="rId6"/>
    <p:sldId id="257" r:id="rId7"/>
    <p:sldId id="282" r:id="rId8"/>
    <p:sldId id="259" r:id="rId9"/>
    <p:sldId id="284" r:id="rId10"/>
    <p:sldId id="283" r:id="rId11"/>
    <p:sldId id="286" r:id="rId12"/>
    <p:sldId id="272" r:id="rId13"/>
    <p:sldId id="260" r:id="rId14"/>
    <p:sldId id="267" r:id="rId15"/>
    <p:sldId id="268" r:id="rId16"/>
    <p:sldId id="269" r:id="rId17"/>
    <p:sldId id="263" r:id="rId18"/>
    <p:sldId id="265" r:id="rId19"/>
    <p:sldId id="262" r:id="rId20"/>
    <p:sldId id="264" r:id="rId21"/>
    <p:sldId id="266" r:id="rId22"/>
    <p:sldId id="274" r:id="rId23"/>
    <p:sldId id="287" r:id="rId24"/>
    <p:sldId id="277" r:id="rId25"/>
    <p:sldId id="278" r:id="rId26"/>
    <p:sldId id="279" r:id="rId27"/>
    <p:sldId id="273" r:id="rId28"/>
    <p:sldId id="280" r:id="rId29"/>
    <p:sldId id="300" r:id="rId30"/>
    <p:sldId id="301" r:id="rId31"/>
    <p:sldId id="302"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44" r:id="rId45"/>
    <p:sldId id="304" r:id="rId46"/>
    <p:sldId id="305" r:id="rId47"/>
    <p:sldId id="345" r:id="rId48"/>
    <p:sldId id="339" r:id="rId49"/>
    <p:sldId id="3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E6693-7728-407F-BEFF-C51F2B5DE8FD}" type="datetimeFigureOut">
              <a:rPr lang="en-US" smtClean="0"/>
              <a:pPr/>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FE224-EEFC-4533-A5CC-54F8B6BB98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Gingival displacement instead of gingival</a:t>
            </a:r>
            <a:r>
              <a:rPr lang="en-US" baseline="0" dirty="0"/>
              <a:t> retraction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TN010</a:t>
            </a:r>
            <a:r>
              <a:rPr lang="en-US" baseline="0" dirty="0"/>
              <a:t> double ended cord packer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latin typeface="+mn-lt"/>
                <a:ea typeface="+mn-ea"/>
                <a:cs typeface="+mn-cs"/>
              </a:rPr>
              <a:t>Dento</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infusor</a:t>
            </a:r>
            <a:r>
              <a:rPr lang="en-US" sz="1200" b="0" i="0" kern="1200" dirty="0">
                <a:solidFill>
                  <a:schemeClr val="tx1"/>
                </a:solidFill>
                <a:latin typeface="+mn-lt"/>
                <a:ea typeface="+mn-ea"/>
                <a:cs typeface="+mn-cs"/>
              </a:rPr>
              <a:t> with ferric sulfate medicament .</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Blunt, bent </a:t>
            </a:r>
            <a:r>
              <a:rPr lang="en-US" sz="1200" b="0" i="0" kern="1200" dirty="0" err="1">
                <a:solidFill>
                  <a:schemeClr val="tx1"/>
                </a:solidFill>
                <a:latin typeface="+mn-lt"/>
                <a:ea typeface="+mn-ea"/>
                <a:cs typeface="+mn-cs"/>
              </a:rPr>
              <a:t>cannula</a:t>
            </a:r>
            <a:r>
              <a:rPr lang="en-US" sz="1200" b="0" i="0" kern="1200" dirty="0">
                <a:solidFill>
                  <a:schemeClr val="tx1"/>
                </a:solidFill>
                <a:latin typeface="+mn-lt"/>
                <a:ea typeface="+mn-ea"/>
                <a:cs typeface="+mn-cs"/>
              </a:rPr>
              <a:t> with padded brush enables gentle pressure on the </a:t>
            </a:r>
            <a:r>
              <a:rPr lang="en-US" sz="1200" b="0" i="0" kern="1200" dirty="0" err="1">
                <a:solidFill>
                  <a:schemeClr val="tx1"/>
                </a:solidFill>
                <a:latin typeface="+mn-lt"/>
                <a:ea typeface="+mn-ea"/>
                <a:cs typeface="+mn-cs"/>
              </a:rPr>
              <a:t>sulcus</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Critical </a:t>
            </a:r>
            <a:r>
              <a:rPr lang="en-US" dirty="0" err="1"/>
              <a:t>sulcular</a:t>
            </a:r>
            <a:r>
              <a:rPr lang="en-US" dirty="0"/>
              <a:t> width needed for this purpose is 0.2 mm.. Gingival </a:t>
            </a:r>
            <a:r>
              <a:rPr lang="en-US" dirty="0" err="1"/>
              <a:t>sd</a:t>
            </a:r>
            <a:r>
              <a:rPr lang="en-US" dirty="0"/>
              <a:t> be healthy if</a:t>
            </a:r>
            <a:r>
              <a:rPr lang="en-US" baseline="0" dirty="0"/>
              <a:t> </a:t>
            </a:r>
            <a:r>
              <a:rPr lang="en-US" baseline="0" dirty="0" err="1"/>
              <a:t>inflammed</a:t>
            </a:r>
            <a:r>
              <a:rPr lang="en-US" baseline="0" dirty="0"/>
              <a:t> </a:t>
            </a:r>
            <a:r>
              <a:rPr lang="en-US" baseline="0" dirty="0" err="1"/>
              <a:t>gtm</a:t>
            </a:r>
            <a:r>
              <a:rPr lang="en-US" baseline="0" dirty="0"/>
              <a:t> is difficult and may result in recession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Retenttion</a:t>
            </a:r>
            <a:r>
              <a:rPr lang="en-US" dirty="0"/>
              <a:t> – increase</a:t>
            </a:r>
            <a:r>
              <a:rPr lang="en-US" baseline="0" dirty="0"/>
              <a:t> </a:t>
            </a:r>
            <a:r>
              <a:rPr lang="en-US" baseline="0" dirty="0" err="1"/>
              <a:t>clinicl</a:t>
            </a:r>
            <a:r>
              <a:rPr lang="en-US" baseline="0" dirty="0"/>
              <a:t> crown length</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Racemic</a:t>
            </a:r>
            <a:r>
              <a:rPr lang="en-US" dirty="0"/>
              <a:t>- equal </a:t>
            </a:r>
            <a:r>
              <a:rPr lang="en-US" dirty="0" err="1"/>
              <a:t>amont</a:t>
            </a:r>
            <a:r>
              <a:rPr lang="en-US" baseline="0" dirty="0"/>
              <a:t> of both isomers are present 50-50%. </a:t>
            </a:r>
            <a:r>
              <a:rPr lang="en-US" baseline="0" dirty="0" err="1"/>
              <a:t>Eg</a:t>
            </a:r>
            <a:r>
              <a:rPr lang="en-US" baseline="0" dirty="0"/>
              <a:t> </a:t>
            </a:r>
            <a:r>
              <a:rPr lang="en-US" baseline="0" dirty="0" err="1"/>
              <a:t>dextro</a:t>
            </a:r>
            <a:r>
              <a:rPr lang="en-US" baseline="0" dirty="0"/>
              <a:t> and </a:t>
            </a:r>
            <a:r>
              <a:rPr lang="en-US" baseline="0" dirty="0" err="1"/>
              <a:t>levo</a:t>
            </a:r>
            <a:r>
              <a:rPr lang="en-US" baseline="0" dirty="0"/>
              <a:t> </a:t>
            </a:r>
            <a:r>
              <a:rPr lang="en-US" baseline="0" dirty="0" err="1"/>
              <a:t>epi</a:t>
            </a:r>
            <a:r>
              <a:rPr lang="en-US" baseline="0" dirty="0"/>
              <a:t> 50 50 % present in </a:t>
            </a:r>
            <a:r>
              <a:rPr lang="en-US" baseline="0" dirty="0" err="1"/>
              <a:t>racemic</a:t>
            </a:r>
            <a:r>
              <a:rPr lang="en-US" baseline="0" dirty="0"/>
              <a:t> epinephrine.=1/100 dose of </a:t>
            </a:r>
            <a:r>
              <a:rPr lang="en-US" baseline="0" dirty="0" err="1"/>
              <a:t>epinephrin</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the</a:t>
            </a:r>
            <a:r>
              <a:rPr lang="en-US" baseline="0" dirty="0"/>
              <a:t> combination of all</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an cervical retracting</a:t>
            </a:r>
            <a:r>
              <a:rPr lang="en-US" baseline="0" dirty="0"/>
              <a:t> clamp.</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Metallic</a:t>
            </a:r>
            <a:r>
              <a:rPr lang="en-US" baseline="0" dirty="0"/>
              <a:t> or resin wire wrapped around them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Sd</a:t>
            </a:r>
            <a:r>
              <a:rPr lang="en-US" dirty="0"/>
              <a:t> be of sufficient </a:t>
            </a:r>
            <a:r>
              <a:rPr lang="en-US" dirty="0" err="1"/>
              <a:t>diametre</a:t>
            </a:r>
            <a:r>
              <a:rPr lang="en-US" baseline="0" dirty="0"/>
              <a:t> ,, to displace </a:t>
            </a:r>
            <a:r>
              <a:rPr lang="en-US" baseline="0" dirty="0" err="1"/>
              <a:t>gingiva</a:t>
            </a:r>
            <a:r>
              <a:rPr lang="en-US" baseline="0" dirty="0"/>
              <a:t> laterally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Coagulated sealing </a:t>
            </a:r>
            <a:r>
              <a:rPr lang="en-US" dirty="0" err="1"/>
              <a:t>memb</a:t>
            </a:r>
            <a:r>
              <a:rPr lang="en-US" dirty="0"/>
              <a:t>. Bleeding and fluid seepage.</a:t>
            </a:r>
          </a:p>
        </p:txBody>
      </p:sp>
      <p:sp>
        <p:nvSpPr>
          <p:cNvPr id="4" name="Slide Number Placeholder 3"/>
          <p:cNvSpPr>
            <a:spLocks noGrp="1"/>
          </p:cNvSpPr>
          <p:nvPr>
            <p:ph type="sldNum" sz="quarter" idx="10"/>
          </p:nvPr>
        </p:nvSpPr>
        <p:spPr/>
        <p:txBody>
          <a:bodyPr/>
          <a:lstStyle/>
          <a:p>
            <a:fld id="{8A8FE224-EEFC-4533-A5CC-54F8B6BB9853}"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lgn="l" defTabSz="1095376" rtl="0" eaLnBrk="1" fontAlgn="base" hangingPunct="1">
              <a:lnSpc>
                <a:spcPct val="90000"/>
              </a:lnSpc>
              <a:spcBef>
                <a:spcPct val="0"/>
              </a:spcBef>
              <a:spcAft>
                <a:spcPct val="0"/>
              </a:spcAft>
            </a:pPr>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a:t>click to…</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4.xml"/><Relationship Id="rId4" Type="http://schemas.openxmlformats.org/officeDocument/2006/relationships/image" Target="../media/image34.wmf"/></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a:extLst>
              <a:ext uri="{FF2B5EF4-FFF2-40B4-BE49-F238E27FC236}">
                <a16:creationId xmlns:a16="http://schemas.microsoft.com/office/drawing/2014/main" xmlns="" id="{FEC458BF-6FBC-9ECE-C74F-1E3903758C1F}"/>
              </a:ext>
            </a:extLst>
          </p:cNvPr>
          <p:cNvSpPr txBox="1">
            <a:spLocks noChangeArrowheads="1"/>
          </p:cNvSpPr>
          <p:nvPr/>
        </p:nvSpPr>
        <p:spPr bwMode="auto">
          <a:xfrm>
            <a:off x="1485900" y="1146175"/>
            <a:ext cx="7739063"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100" b="1">
                <a:latin typeface="Book Antiqua" panose="02040602050305030304" pitchFamily="18" charset="0"/>
              </a:rPr>
              <a:t>RUNGTA COLLEGE OF DENTAL SCIENCES &amp; RESEARCH </a:t>
            </a:r>
          </a:p>
        </p:txBody>
      </p:sp>
      <p:sp>
        <p:nvSpPr>
          <p:cNvPr id="3075" name="TextBox 3">
            <a:extLst>
              <a:ext uri="{FF2B5EF4-FFF2-40B4-BE49-F238E27FC236}">
                <a16:creationId xmlns:a16="http://schemas.microsoft.com/office/drawing/2014/main" xmlns="" id="{C2EA3D2C-C917-5EEB-F7D7-6FE9D42A0614}"/>
              </a:ext>
            </a:extLst>
          </p:cNvPr>
          <p:cNvSpPr txBox="1">
            <a:spLocks noChangeArrowheads="1"/>
          </p:cNvSpPr>
          <p:nvPr/>
        </p:nvSpPr>
        <p:spPr bwMode="auto">
          <a:xfrm>
            <a:off x="1" y="2747963"/>
            <a:ext cx="935513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latin typeface="Book Antiqua" panose="02040602050305030304" pitchFamily="18" charset="0"/>
              </a:rPr>
              <a:t>TITLE OF THE TOPIC: </a:t>
            </a:r>
            <a:r>
              <a:rPr lang="en-US" sz="2800" dirty="0"/>
              <a:t>GINGIVAL TISSUE         </a:t>
            </a:r>
          </a:p>
          <a:p>
            <a:pPr eaLnBrk="1" hangingPunct="1"/>
            <a:r>
              <a:rPr lang="en-US" sz="2800" dirty="0"/>
              <a:t>                                            MANAGEMENT</a:t>
            </a:r>
            <a:endParaRPr lang="en-US" altLang="en-US" sz="2800" b="1" dirty="0">
              <a:latin typeface="Book Antiqua" panose="02040602050305030304" pitchFamily="18" charset="0"/>
            </a:endParaRPr>
          </a:p>
        </p:txBody>
      </p:sp>
      <p:sp>
        <p:nvSpPr>
          <p:cNvPr id="3076" name="TextBox 5">
            <a:extLst>
              <a:ext uri="{FF2B5EF4-FFF2-40B4-BE49-F238E27FC236}">
                <a16:creationId xmlns:a16="http://schemas.microsoft.com/office/drawing/2014/main" xmlns="" id="{CF76C363-BB50-DE11-C5AB-F98B174EF0D9}"/>
              </a:ext>
            </a:extLst>
          </p:cNvPr>
          <p:cNvSpPr txBox="1">
            <a:spLocks noChangeArrowheads="1"/>
          </p:cNvSpPr>
          <p:nvPr/>
        </p:nvSpPr>
        <p:spPr bwMode="auto">
          <a:xfrm>
            <a:off x="1066800" y="5345113"/>
            <a:ext cx="854551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100" b="1">
                <a:latin typeface="Book Antiqua" panose="02040602050305030304" pitchFamily="18" charset="0"/>
              </a:rPr>
              <a:t>DEPARTMENT OF CONSERVATIVE DENTISTRY AND ENDODONTICS </a:t>
            </a:r>
          </a:p>
        </p:txBody>
      </p:sp>
      <p:pic>
        <p:nvPicPr>
          <p:cNvPr id="3077" name="Picture 6">
            <a:extLst>
              <a:ext uri="{FF2B5EF4-FFF2-40B4-BE49-F238E27FC236}">
                <a16:creationId xmlns:a16="http://schemas.microsoft.com/office/drawing/2014/main" xmlns="" id="{F2359EB6-826F-0D7F-C347-1EA7B841D8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15781" r="15781"/>
          <a:stretch>
            <a:fillRect/>
          </a:stretch>
        </p:blipFill>
        <p:spPr bwMode="auto">
          <a:xfrm>
            <a:off x="0" y="-19050"/>
            <a:ext cx="1563688" cy="158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Slide Number Placeholder 1">
            <a:extLst>
              <a:ext uri="{FF2B5EF4-FFF2-40B4-BE49-F238E27FC236}">
                <a16:creationId xmlns:a16="http://schemas.microsoft.com/office/drawing/2014/main" xmlns="" id="{6E08F76A-A7BE-060A-A8D8-89618D57BCDF}"/>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03F57E65-92BB-46A0-9CC9-8BBFF1139B0C}" type="slidenum">
              <a:rPr lang="en-US" altLang="en-US" smtClean="0"/>
              <a:pPr>
                <a:defRPr/>
              </a:pPr>
              <a:t>1</a:t>
            </a:fld>
            <a:endParaRPr lang="en-US" altLang="en-US" sz="1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marL="609600" indent="-609600">
              <a:lnSpc>
                <a:spcPct val="80000"/>
              </a:lnSpc>
              <a:buNone/>
            </a:pPr>
            <a:r>
              <a:rPr lang="en-US" sz="2800" b="1" dirty="0">
                <a:solidFill>
                  <a:srgbClr val="C00000"/>
                </a:solidFill>
              </a:rPr>
              <a:t>A  gingival retraction agent should be :</a:t>
            </a:r>
          </a:p>
          <a:p>
            <a:pPr marL="609600" indent="-609600">
              <a:lnSpc>
                <a:spcPct val="80000"/>
              </a:lnSpc>
              <a:buNone/>
            </a:pPr>
            <a:endParaRPr lang="en-US" sz="2400" dirty="0"/>
          </a:p>
          <a:p>
            <a:pPr marL="609600" indent="-609600">
              <a:lnSpc>
                <a:spcPct val="80000"/>
              </a:lnSpc>
            </a:pPr>
            <a:r>
              <a:rPr lang="en-US" sz="2400" dirty="0"/>
              <a:t>Effective for its intended use.</a:t>
            </a:r>
          </a:p>
          <a:p>
            <a:pPr marL="609600" indent="-609600">
              <a:lnSpc>
                <a:spcPct val="80000"/>
              </a:lnSpc>
            </a:pPr>
            <a:endParaRPr lang="en-US" sz="2400" dirty="0"/>
          </a:p>
          <a:p>
            <a:pPr marL="609600" indent="-609600">
              <a:lnSpc>
                <a:spcPct val="80000"/>
              </a:lnSpc>
            </a:pPr>
            <a:r>
              <a:rPr lang="en-US" sz="2400" dirty="0"/>
              <a:t>Safe- both locally and systemically.</a:t>
            </a:r>
          </a:p>
          <a:p>
            <a:pPr marL="609600" indent="-609600">
              <a:lnSpc>
                <a:spcPct val="80000"/>
              </a:lnSpc>
            </a:pPr>
            <a:endParaRPr lang="en-US" sz="2400" dirty="0"/>
          </a:p>
          <a:p>
            <a:pPr marL="609600" indent="-609600">
              <a:lnSpc>
                <a:spcPct val="80000"/>
              </a:lnSpc>
            </a:pPr>
            <a:r>
              <a:rPr lang="en-US" sz="2400" dirty="0"/>
              <a:t>The effects should be spontaneously reversible, wearing off in a short time.</a:t>
            </a:r>
          </a:p>
          <a:p>
            <a:pPr marL="609600" indent="-609600">
              <a:lnSpc>
                <a:spcPct val="80000"/>
              </a:lnSpc>
            </a:pPr>
            <a:endParaRPr lang="en-US" sz="2400" dirty="0"/>
          </a:p>
          <a:p>
            <a:pPr marL="609600" indent="-609600">
              <a:lnSpc>
                <a:spcPct val="80000"/>
              </a:lnSpc>
            </a:pPr>
            <a:r>
              <a:rPr lang="en-US" sz="2400" dirty="0"/>
              <a:t>No permanent tissue displacement.</a:t>
            </a:r>
          </a:p>
          <a:p>
            <a:pPr marL="609600" indent="-609600">
              <a:lnSpc>
                <a:spcPct val="80000"/>
              </a:lnSpc>
            </a:pPr>
            <a:endParaRPr lang="en-US" sz="2400" dirty="0"/>
          </a:p>
          <a:p>
            <a:pPr marL="609600" indent="-609600">
              <a:lnSpc>
                <a:spcPct val="80000"/>
              </a:lnSpc>
            </a:pPr>
            <a:r>
              <a:rPr lang="en-US" sz="2400" dirty="0"/>
              <a:t>Free </a:t>
            </a:r>
            <a:r>
              <a:rPr lang="en-US" sz="2400" dirty="0" err="1"/>
              <a:t>gingiva</a:t>
            </a:r>
            <a:r>
              <a:rPr lang="en-US" sz="2400" dirty="0"/>
              <a:t> –temporarily reduced.</a:t>
            </a:r>
          </a:p>
          <a:p>
            <a:pPr marL="609600" indent="-609600">
              <a:lnSpc>
                <a:spcPct val="80000"/>
              </a:lnSpc>
            </a:pPr>
            <a:endParaRPr lang="en-US" sz="2400" dirty="0"/>
          </a:p>
          <a:p>
            <a:pPr marL="609600" indent="-609600">
              <a:lnSpc>
                <a:spcPct val="80000"/>
              </a:lnSpc>
            </a:pPr>
            <a:r>
              <a:rPr lang="en-US" sz="2400" dirty="0"/>
              <a:t>Expose gingival termination.</a:t>
            </a:r>
          </a:p>
          <a:p>
            <a:pPr marL="609600" indent="-609600">
              <a:lnSpc>
                <a:spcPct val="80000"/>
              </a:lnSpc>
            </a:pPr>
            <a:endParaRPr lang="en-US" sz="2400" dirty="0"/>
          </a:p>
          <a:p>
            <a:pPr marL="609600" indent="-609600">
              <a:lnSpc>
                <a:spcPct val="80000"/>
              </a:lnSpc>
            </a:pPr>
            <a:r>
              <a:rPr lang="en-US" sz="2400" dirty="0" err="1"/>
              <a:t>Crevicular</a:t>
            </a:r>
            <a:r>
              <a:rPr lang="en-US" sz="2400" dirty="0"/>
              <a:t> </a:t>
            </a:r>
            <a:r>
              <a:rPr lang="en-US" sz="2400" dirty="0" err="1"/>
              <a:t>fluids,bleeding</a:t>
            </a:r>
            <a:r>
              <a:rPr lang="en-US" sz="2400" dirty="0"/>
              <a:t>- arrested</a:t>
            </a:r>
          </a:p>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pPr algn="l"/>
            <a:r>
              <a:rPr lang="en-US" dirty="0"/>
              <a:t>HISTORY </a:t>
            </a:r>
          </a:p>
        </p:txBody>
      </p:sp>
      <p:sp>
        <p:nvSpPr>
          <p:cNvPr id="3" name="Content Placeholder 2"/>
          <p:cNvSpPr>
            <a:spLocks noGrp="1"/>
          </p:cNvSpPr>
          <p:nvPr>
            <p:ph idx="1"/>
          </p:nvPr>
        </p:nvSpPr>
        <p:spPr>
          <a:xfrm>
            <a:off x="457200" y="1219200"/>
            <a:ext cx="8229600" cy="5410200"/>
          </a:xfrm>
        </p:spPr>
        <p:txBody>
          <a:bodyPr>
            <a:normAutofit/>
          </a:bodyPr>
          <a:lstStyle/>
          <a:p>
            <a:pPr>
              <a:lnSpc>
                <a:spcPct val="90000"/>
              </a:lnSpc>
              <a:defRPr/>
            </a:pPr>
            <a:r>
              <a:rPr lang="en-US" sz="2400" dirty="0" err="1">
                <a:solidFill>
                  <a:schemeClr val="accent1"/>
                </a:solidFill>
                <a:effectLst>
                  <a:outerShdw blurRad="38100" dist="38100" dir="2700000" algn="tl">
                    <a:srgbClr val="FFFFFF"/>
                  </a:outerShdw>
                </a:effectLst>
                <a:latin typeface="Times New Roman" pitchFamily="18" charset="0"/>
                <a:cs typeface="Times New Roman" pitchFamily="18" charset="0"/>
              </a:rPr>
              <a:t>d’Arsonvol</a:t>
            </a:r>
            <a:r>
              <a:rPr lang="en-US" sz="2400" dirty="0">
                <a:solidFill>
                  <a:schemeClr val="accent1"/>
                </a:solidFill>
                <a:latin typeface="Times New Roman" pitchFamily="18" charset="0"/>
                <a:cs typeface="Times New Roman" pitchFamily="18" charset="0"/>
              </a:rPr>
              <a:t> </a:t>
            </a:r>
            <a:r>
              <a:rPr lang="en-US" sz="2400" dirty="0">
                <a:latin typeface="Times New Roman" pitchFamily="18" charset="0"/>
                <a:cs typeface="Times New Roman" pitchFamily="18" charset="0"/>
              </a:rPr>
              <a:t>(1891)- </a:t>
            </a:r>
            <a:r>
              <a:rPr lang="en-US" sz="2400" dirty="0" err="1">
                <a:latin typeface="Times New Roman" pitchFamily="18" charset="0"/>
                <a:cs typeface="Times New Roman" pitchFamily="18" charset="0"/>
              </a:rPr>
              <a:t>electrosurgery</a:t>
            </a:r>
            <a:endParaRPr lang="en-US" sz="2400" dirty="0">
              <a:latin typeface="Times New Roman" pitchFamily="18" charset="0"/>
              <a:cs typeface="Times New Roman" pitchFamily="18" charset="0"/>
            </a:endParaRPr>
          </a:p>
          <a:p>
            <a:pPr>
              <a:lnSpc>
                <a:spcPct val="90000"/>
              </a:lnSpc>
              <a:buNone/>
              <a:defRPr/>
            </a:pPr>
            <a:endParaRPr lang="en-US" sz="2400" dirty="0">
              <a:latin typeface="Times New Roman" pitchFamily="18" charset="0"/>
              <a:cs typeface="Times New Roman" pitchFamily="18" charset="0"/>
            </a:endParaRPr>
          </a:p>
          <a:p>
            <a:pPr>
              <a:lnSpc>
                <a:spcPct val="90000"/>
              </a:lnSpc>
              <a:defRPr/>
            </a:pPr>
            <a:r>
              <a:rPr lang="en-US" sz="2400" dirty="0">
                <a:latin typeface="Times New Roman" pitchFamily="18" charset="0"/>
                <a:cs typeface="Times New Roman" pitchFamily="18" charset="0"/>
              </a:rPr>
              <a:t>Pascal 1947 - 8% buffered solution of </a:t>
            </a:r>
            <a:r>
              <a:rPr lang="en-US" sz="2400" dirty="0" err="1">
                <a:latin typeface="Times New Roman" pitchFamily="18" charset="0"/>
                <a:cs typeface="Times New Roman" pitchFamily="18" charset="0"/>
              </a:rPr>
              <a:t>racemic</a:t>
            </a:r>
            <a:r>
              <a:rPr lang="en-US" sz="2400" dirty="0">
                <a:latin typeface="Times New Roman" pitchFamily="18" charset="0"/>
                <a:cs typeface="Times New Roman" pitchFamily="18" charset="0"/>
              </a:rPr>
              <a:t> epinephrine </a:t>
            </a:r>
            <a:r>
              <a:rPr lang="en-US" sz="2400" dirty="0" err="1">
                <a:latin typeface="Times New Roman" pitchFamily="18" charset="0"/>
                <a:cs typeface="Times New Roman" pitchFamily="18" charset="0"/>
              </a:rPr>
              <a:t>HCl</a:t>
            </a:r>
            <a:r>
              <a:rPr lang="en-US" sz="2400" dirty="0">
                <a:latin typeface="Times New Roman" pitchFamily="18" charset="0"/>
                <a:cs typeface="Times New Roman" pitchFamily="18" charset="0"/>
              </a:rPr>
              <a:t> (called </a:t>
            </a:r>
            <a:r>
              <a:rPr lang="en-US" sz="2400" dirty="0" err="1">
                <a:latin typeface="Times New Roman" pitchFamily="18" charset="0"/>
                <a:cs typeface="Times New Roman" pitchFamily="18" charset="0"/>
              </a:rPr>
              <a:t>Racemistat</a:t>
            </a:r>
            <a:r>
              <a:rPr lang="en-US" sz="2400" dirty="0">
                <a:latin typeface="Times New Roman" pitchFamily="18" charset="0"/>
                <a:cs typeface="Times New Roman" pitchFamily="18" charset="0"/>
              </a:rPr>
              <a:t>) for use in the dental profession.</a:t>
            </a:r>
          </a:p>
          <a:p>
            <a:pPr>
              <a:lnSpc>
                <a:spcPct val="90000"/>
              </a:lnSpc>
              <a:defRPr/>
            </a:pPr>
            <a:endParaRPr lang="en-US" sz="2400" dirty="0">
              <a:latin typeface="Times New Roman" pitchFamily="18" charset="0"/>
              <a:cs typeface="Times New Roman" pitchFamily="18" charset="0"/>
            </a:endParaRPr>
          </a:p>
          <a:p>
            <a:pPr>
              <a:lnSpc>
                <a:spcPct val="90000"/>
              </a:lnSpc>
              <a:defRPr/>
            </a:pPr>
            <a:r>
              <a:rPr lang="en-US" sz="2400" dirty="0">
                <a:latin typeface="Times New Roman" pitchFamily="18" charset="0"/>
                <a:cs typeface="Times New Roman" pitchFamily="18" charset="0"/>
              </a:rPr>
              <a:t>Amsterdam 1954- rotary curettage</a:t>
            </a:r>
          </a:p>
          <a:p>
            <a:pPr>
              <a:lnSpc>
                <a:spcPct val="90000"/>
              </a:lnSpc>
              <a:defRPr/>
            </a:pPr>
            <a:endParaRPr lang="en-US" sz="2400" dirty="0">
              <a:latin typeface="Times New Roman" pitchFamily="18" charset="0"/>
              <a:cs typeface="Times New Roman" pitchFamily="18" charset="0"/>
            </a:endParaRPr>
          </a:p>
          <a:p>
            <a:pPr>
              <a:lnSpc>
                <a:spcPct val="90000"/>
              </a:lnSpc>
              <a:defRPr/>
            </a:pPr>
            <a:r>
              <a:rPr lang="en-US" sz="2400" dirty="0">
                <a:latin typeface="Times New Roman" pitchFamily="18" charset="0"/>
                <a:cs typeface="Times New Roman" pitchFamily="18" charset="0"/>
              </a:rPr>
              <a:t>1956-  </a:t>
            </a:r>
            <a:r>
              <a:rPr lang="en-US" sz="2400" dirty="0" err="1">
                <a:latin typeface="Times New Roman" pitchFamily="18" charset="0"/>
                <a:cs typeface="Times New Roman" pitchFamily="18" charset="0"/>
              </a:rPr>
              <a:t>Gingi-pak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Belport</a:t>
            </a:r>
            <a:r>
              <a:rPr lang="en-US" sz="2400" dirty="0">
                <a:latin typeface="Times New Roman" pitchFamily="18" charset="0"/>
                <a:cs typeface="Times New Roman" pitchFamily="18" charset="0"/>
              </a:rPr>
              <a:t>]</a:t>
            </a:r>
          </a:p>
          <a:p>
            <a:pPr>
              <a:lnSpc>
                <a:spcPct val="90000"/>
              </a:lnSpc>
              <a:defRPr/>
            </a:pPr>
            <a:endParaRPr lang="en-US" sz="2400" dirty="0">
              <a:latin typeface="Times New Roman" pitchFamily="18" charset="0"/>
              <a:cs typeface="Times New Roman" pitchFamily="18" charset="0"/>
            </a:endParaRPr>
          </a:p>
          <a:p>
            <a:pPr>
              <a:lnSpc>
                <a:spcPct val="90000"/>
              </a:lnSpc>
              <a:defRPr/>
            </a:pPr>
            <a:r>
              <a:rPr lang="en-US" sz="2400" dirty="0" err="1">
                <a:latin typeface="Times New Roman" pitchFamily="18" charset="0"/>
                <a:cs typeface="Times New Roman" pitchFamily="18" charset="0"/>
              </a:rPr>
              <a:t>Pascord</a:t>
            </a:r>
            <a:r>
              <a:rPr lang="en-US" sz="2400" dirty="0">
                <a:latin typeface="Times New Roman" pitchFamily="18" charset="0"/>
                <a:cs typeface="Times New Roman" pitchFamily="18" charset="0"/>
              </a:rPr>
              <a:t>  1966-Aluminum Sulfate instead of epinephrine as an astringent </a:t>
            </a:r>
          </a:p>
          <a:p>
            <a:pPr>
              <a:lnSpc>
                <a:spcPct val="90000"/>
              </a:lnSpc>
              <a:defRPr/>
            </a:pPr>
            <a:endParaRPr lang="en-US" sz="2400" dirty="0">
              <a:latin typeface="Times New Roman" pitchFamily="18" charset="0"/>
              <a:cs typeface="Times New Roman" pitchFamily="18" charset="0"/>
            </a:endParaRPr>
          </a:p>
          <a:p>
            <a:pPr>
              <a:lnSpc>
                <a:spcPct val="90000"/>
              </a:lnSpc>
              <a:defRPr/>
            </a:pPr>
            <a:r>
              <a:rPr lang="en-US" sz="2400" dirty="0" err="1">
                <a:latin typeface="Times New Roman" pitchFamily="18" charset="0"/>
                <a:cs typeface="Times New Roman" pitchFamily="18" charset="0"/>
              </a:rPr>
              <a:t>Retrax</a:t>
            </a:r>
            <a:r>
              <a:rPr lang="en-US" sz="2400" dirty="0">
                <a:latin typeface="Times New Roman" pitchFamily="18" charset="0"/>
                <a:cs typeface="Times New Roman" pitchFamily="18" charset="0"/>
              </a:rPr>
              <a:t> 1974- twisted cord without medicament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Means of gingival tissue management</a:t>
            </a:r>
          </a:p>
        </p:txBody>
      </p:sp>
      <p:sp>
        <p:nvSpPr>
          <p:cNvPr id="3" name="Content Placeholder 2"/>
          <p:cNvSpPr>
            <a:spLocks noGrp="1"/>
          </p:cNvSpPr>
          <p:nvPr>
            <p:ph idx="1"/>
          </p:nvPr>
        </p:nvSpPr>
        <p:spPr/>
        <p:txBody>
          <a:bodyPr>
            <a:noAutofit/>
          </a:bodyPr>
          <a:lstStyle/>
          <a:p>
            <a:pPr marL="514350" indent="-514350">
              <a:buNone/>
            </a:pPr>
            <a:r>
              <a:rPr lang="en-US" sz="2400" dirty="0" err="1">
                <a:solidFill>
                  <a:schemeClr val="accent1"/>
                </a:solidFill>
              </a:rPr>
              <a:t>Marzouk</a:t>
            </a:r>
            <a:r>
              <a:rPr lang="en-US" sz="2400" dirty="0">
                <a:solidFill>
                  <a:schemeClr val="accent1"/>
                </a:solidFill>
              </a:rPr>
              <a:t> :</a:t>
            </a:r>
          </a:p>
          <a:p>
            <a:pPr marL="514350" indent="-514350">
              <a:buNone/>
            </a:pPr>
            <a:endParaRPr lang="en-US" sz="2400" dirty="0"/>
          </a:p>
          <a:p>
            <a:pPr marL="514350" indent="-514350">
              <a:buNone/>
            </a:pPr>
            <a:r>
              <a:rPr lang="en-US" sz="2400" dirty="0"/>
              <a:t>1. </a:t>
            </a:r>
            <a:r>
              <a:rPr lang="en-US" sz="2400" dirty="0" err="1"/>
              <a:t>Physiomechanical</a:t>
            </a:r>
            <a:r>
              <a:rPr lang="en-US" sz="2400" dirty="0"/>
              <a:t> means </a:t>
            </a:r>
          </a:p>
          <a:p>
            <a:pPr marL="514350" indent="-514350">
              <a:buAutoNum type="arabicPeriod"/>
            </a:pPr>
            <a:endParaRPr lang="en-US" sz="2400" dirty="0"/>
          </a:p>
          <a:p>
            <a:pPr>
              <a:buNone/>
            </a:pPr>
            <a:r>
              <a:rPr lang="en-US" sz="2400" dirty="0"/>
              <a:t>2. Chemical means </a:t>
            </a:r>
          </a:p>
          <a:p>
            <a:pPr>
              <a:buNone/>
            </a:pPr>
            <a:endParaRPr lang="en-US" sz="2400" dirty="0"/>
          </a:p>
          <a:p>
            <a:pPr>
              <a:buNone/>
            </a:pPr>
            <a:r>
              <a:rPr lang="en-US" sz="2400" dirty="0"/>
              <a:t>3. Electrosurgical means </a:t>
            </a:r>
          </a:p>
          <a:p>
            <a:pPr>
              <a:buNone/>
            </a:pPr>
            <a:endParaRPr lang="en-US" sz="2400" dirty="0"/>
          </a:p>
          <a:p>
            <a:pPr>
              <a:buNone/>
            </a:pPr>
            <a:r>
              <a:rPr lang="en-US" sz="2400" dirty="0"/>
              <a:t>4.Surgical means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124206"/>
          </a:xfrm>
        </p:spPr>
        <p:txBody>
          <a:bodyPr/>
          <a:lstStyle/>
          <a:p>
            <a:pPr>
              <a:buFont typeface="Wingdings" pitchFamily="2" charset="2"/>
              <a:buNone/>
            </a:pPr>
            <a:r>
              <a:rPr lang="en-US" sz="2400" dirty="0">
                <a:solidFill>
                  <a:schemeClr val="accent1"/>
                </a:solidFill>
              </a:rPr>
              <a:t>B.W. Benson  (1986):</a:t>
            </a:r>
          </a:p>
          <a:p>
            <a:pPr>
              <a:buFont typeface="Wingdings" pitchFamily="2" charset="2"/>
              <a:buNone/>
            </a:pPr>
            <a:endParaRPr lang="en-US" sz="2400" dirty="0"/>
          </a:p>
          <a:p>
            <a:pPr marL="1371600" lvl="2" indent="-457200">
              <a:buNone/>
            </a:pPr>
            <a:r>
              <a:rPr lang="en-US" dirty="0"/>
              <a:t>1.Mechanical methods.</a:t>
            </a:r>
          </a:p>
          <a:p>
            <a:pPr marL="1371600" lvl="2" indent="-457200">
              <a:buFont typeface="Wingdings" pitchFamily="2" charset="2"/>
              <a:buAutoNum type="arabicPeriod"/>
            </a:pPr>
            <a:endParaRPr lang="en-US" dirty="0"/>
          </a:p>
          <a:p>
            <a:pPr lvl="2">
              <a:buFont typeface="Wingdings" pitchFamily="2" charset="2"/>
              <a:buNone/>
            </a:pPr>
            <a:r>
              <a:rPr lang="en-US" dirty="0"/>
              <a:t>2. </a:t>
            </a:r>
            <a:r>
              <a:rPr lang="en-US" dirty="0" err="1"/>
              <a:t>Mechanico</a:t>
            </a:r>
            <a:r>
              <a:rPr lang="en-US" dirty="0"/>
              <a:t>-chemical methods.</a:t>
            </a:r>
          </a:p>
          <a:p>
            <a:pPr lvl="2">
              <a:buFont typeface="Wingdings" pitchFamily="2" charset="2"/>
              <a:buNone/>
            </a:pPr>
            <a:endParaRPr lang="en-US" dirty="0"/>
          </a:p>
          <a:p>
            <a:pPr lvl="2">
              <a:buFont typeface="Wingdings" pitchFamily="2" charset="2"/>
              <a:buNone/>
            </a:pPr>
            <a:r>
              <a:rPr lang="en-US" dirty="0"/>
              <a:t>3. Rotary gingival curettage.</a:t>
            </a:r>
          </a:p>
          <a:p>
            <a:pPr lvl="2">
              <a:buFont typeface="Wingdings" pitchFamily="2" charset="2"/>
              <a:buNone/>
            </a:pPr>
            <a:endParaRPr lang="en-US" dirty="0"/>
          </a:p>
          <a:p>
            <a:pPr lvl="2">
              <a:buFont typeface="Wingdings" pitchFamily="2" charset="2"/>
              <a:buNone/>
            </a:pPr>
            <a:r>
              <a:rPr lang="en-US" dirty="0"/>
              <a:t>4. Electrosurgical method.</a:t>
            </a:r>
            <a:endParaRPr lang="en-IN" dirty="0"/>
          </a:p>
          <a:p>
            <a:endParaRPr lang="en-US" dirty="0"/>
          </a:p>
        </p:txBody>
      </p:sp>
      <p:sp>
        <p:nvSpPr>
          <p:cNvPr id="4" name="Rectangle 4"/>
          <p:cNvSpPr>
            <a:spLocks noChangeArrowheads="1"/>
          </p:cNvSpPr>
          <p:nvPr/>
        </p:nvSpPr>
        <p:spPr bwMode="auto">
          <a:xfrm>
            <a:off x="3962400" y="5410200"/>
            <a:ext cx="4572000" cy="369332"/>
          </a:xfrm>
          <a:prstGeom prst="rect">
            <a:avLst/>
          </a:prstGeom>
          <a:solidFill>
            <a:schemeClr val="folHlink"/>
          </a:solidFill>
          <a:ln w="9525">
            <a:noFill/>
            <a:miter lim="800000"/>
            <a:headEnd/>
            <a:tailEnd/>
          </a:ln>
          <a:effectLst/>
        </p:spPr>
        <p:txBody>
          <a:bodyPr wrap="square">
            <a:spAutoFit/>
          </a:bodyPr>
          <a:lstStyle/>
          <a:p>
            <a:r>
              <a:rPr lang="en-US" dirty="0">
                <a:solidFill>
                  <a:schemeClr val="bg1"/>
                </a:solidFill>
              </a:rPr>
              <a:t>J Dent Res 70(11):1447-1449, November, 1991</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395049"/>
          </a:xfrm>
        </p:spPr>
        <p:txBody>
          <a:bodyPr/>
          <a:lstStyle/>
          <a:p>
            <a:pPr marL="609600" indent="-609600">
              <a:buFont typeface="Wingdings" pitchFamily="2" charset="2"/>
              <a:buNone/>
            </a:pPr>
            <a:r>
              <a:rPr lang="en-US" sz="2400" dirty="0" err="1">
                <a:solidFill>
                  <a:schemeClr val="accent1"/>
                </a:solidFill>
              </a:rPr>
              <a:t>Rosenteil</a:t>
            </a:r>
            <a:r>
              <a:rPr lang="en-US" sz="2400" dirty="0">
                <a:solidFill>
                  <a:schemeClr val="accent1"/>
                </a:solidFill>
              </a:rPr>
              <a:t>, Land, Fujimoto</a:t>
            </a:r>
          </a:p>
          <a:p>
            <a:pPr marL="609600" indent="-609600"/>
            <a:endParaRPr lang="en-US" sz="2400" dirty="0"/>
          </a:p>
          <a:p>
            <a:pPr marL="609600" indent="-609600"/>
            <a:r>
              <a:rPr lang="en-US" sz="2400" dirty="0"/>
              <a:t>Mechanical</a:t>
            </a:r>
          </a:p>
          <a:p>
            <a:pPr marL="609600" indent="-609600"/>
            <a:endParaRPr lang="en-US" sz="2400" dirty="0"/>
          </a:p>
          <a:p>
            <a:pPr marL="609600" indent="-609600"/>
            <a:r>
              <a:rPr lang="en-US" sz="2400" dirty="0"/>
              <a:t>Chemical</a:t>
            </a:r>
          </a:p>
          <a:p>
            <a:pPr marL="609600" indent="-609600"/>
            <a:endParaRPr lang="en-US" sz="2400" dirty="0"/>
          </a:p>
          <a:p>
            <a:pPr marL="609600" indent="-609600"/>
            <a:r>
              <a:rPr lang="en-US" sz="2400" dirty="0"/>
              <a:t>Surgical</a:t>
            </a:r>
          </a:p>
          <a:p>
            <a:pPr marL="609600" indent="-609600"/>
            <a:endParaRPr lang="en-US" sz="2400" dirty="0"/>
          </a:p>
          <a:p>
            <a:pPr marL="609600" indent="-609600">
              <a:buFont typeface="Wingdings" pitchFamily="2" charset="2"/>
              <a:buAutoNum type="arabicPeriod"/>
            </a:pPr>
            <a:r>
              <a:rPr lang="en-US" sz="2400" dirty="0" err="1"/>
              <a:t>Electrosurgery</a:t>
            </a:r>
            <a:endParaRPr lang="en-US" sz="2400" dirty="0"/>
          </a:p>
          <a:p>
            <a:pPr marL="609600" indent="-609600">
              <a:buFont typeface="Wingdings" pitchFamily="2" charset="2"/>
              <a:buAutoNum type="arabicPeriod"/>
            </a:pPr>
            <a:r>
              <a:rPr lang="en-US" sz="2400" dirty="0"/>
              <a:t>LASERS</a:t>
            </a:r>
          </a:p>
          <a:p>
            <a:endParaRPr lang="en-US" sz="24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01314"/>
          </a:xfrm>
        </p:spPr>
        <p:txBody>
          <a:bodyPr/>
          <a:lstStyle/>
          <a:p>
            <a:pPr marL="609600" indent="-609600">
              <a:buNone/>
            </a:pPr>
            <a:r>
              <a:rPr lang="en-US" sz="2400" dirty="0"/>
              <a:t>  </a:t>
            </a:r>
            <a:r>
              <a:rPr lang="en-US" sz="2400" dirty="0">
                <a:solidFill>
                  <a:schemeClr val="accent1"/>
                </a:solidFill>
              </a:rPr>
              <a:t>DCNA:</a:t>
            </a:r>
          </a:p>
          <a:p>
            <a:pPr marL="609600" indent="-609600">
              <a:buNone/>
            </a:pPr>
            <a:endParaRPr lang="en-US" sz="2400" dirty="0"/>
          </a:p>
          <a:p>
            <a:pPr marL="609600" indent="-609600">
              <a:buFont typeface="Wingdings" pitchFamily="2" charset="2"/>
              <a:buAutoNum type="arabicPeriod"/>
            </a:pPr>
            <a:r>
              <a:rPr lang="en-US" sz="2400" dirty="0"/>
              <a:t>Mechanical</a:t>
            </a:r>
          </a:p>
          <a:p>
            <a:pPr marL="609600" indent="-609600">
              <a:buFont typeface="Wingdings" pitchFamily="2" charset="2"/>
              <a:buAutoNum type="arabicPeriod"/>
            </a:pPr>
            <a:endParaRPr lang="en-US" sz="2400" dirty="0"/>
          </a:p>
          <a:p>
            <a:pPr marL="609600" indent="-609600">
              <a:buFont typeface="Wingdings" pitchFamily="2" charset="2"/>
              <a:buAutoNum type="arabicPeriod"/>
            </a:pPr>
            <a:r>
              <a:rPr lang="en-US" sz="2400" dirty="0"/>
              <a:t>Chemical</a:t>
            </a:r>
          </a:p>
          <a:p>
            <a:pPr marL="609600" indent="-609600">
              <a:buFont typeface="Wingdings" pitchFamily="2" charset="2"/>
              <a:buAutoNum type="arabicPeriod"/>
            </a:pPr>
            <a:endParaRPr lang="en-US" sz="2400" dirty="0"/>
          </a:p>
          <a:p>
            <a:pPr marL="609600" indent="-609600">
              <a:buFont typeface="Wingdings" pitchFamily="2" charset="2"/>
              <a:buAutoNum type="arabicPeriod"/>
            </a:pPr>
            <a:r>
              <a:rPr lang="en-US" sz="2400" dirty="0"/>
              <a:t>Surgical</a:t>
            </a:r>
          </a:p>
          <a:p>
            <a:pPr marL="1371600" lvl="2" indent="-457200"/>
            <a:r>
              <a:rPr lang="en-US" dirty="0"/>
              <a:t>Rotary gingival curettage.</a:t>
            </a:r>
          </a:p>
          <a:p>
            <a:pPr marL="1371600" lvl="2" indent="-457200"/>
            <a:r>
              <a:rPr lang="en-US" dirty="0"/>
              <a:t>Electrosurgical method.</a:t>
            </a:r>
          </a:p>
          <a:p>
            <a:pPr marL="1371600" lvl="2" indent="-457200"/>
            <a:endParaRPr lang="en-US" dirty="0"/>
          </a:p>
          <a:p>
            <a:pPr marL="609600" indent="-609600">
              <a:buFont typeface="Wingdings" pitchFamily="2" charset="2"/>
              <a:buNone/>
            </a:pPr>
            <a:r>
              <a:rPr lang="en-US" sz="2400" dirty="0"/>
              <a:t>4. Combination of three</a:t>
            </a:r>
          </a:p>
          <a:p>
            <a:endParaRPr lang="en-US" sz="2400" dirty="0"/>
          </a:p>
        </p:txBody>
      </p:sp>
      <p:sp>
        <p:nvSpPr>
          <p:cNvPr id="4" name="Text Box 4"/>
          <p:cNvSpPr txBox="1">
            <a:spLocks noChangeArrowheads="1"/>
          </p:cNvSpPr>
          <p:nvPr/>
        </p:nvSpPr>
        <p:spPr bwMode="auto">
          <a:xfrm>
            <a:off x="3962400" y="5791200"/>
            <a:ext cx="4648200" cy="461665"/>
          </a:xfrm>
          <a:prstGeom prst="rect">
            <a:avLst/>
          </a:prstGeom>
          <a:solidFill>
            <a:schemeClr val="hlink"/>
          </a:solidFill>
          <a:ln w="9525">
            <a:noFill/>
            <a:miter lim="800000"/>
            <a:headEnd/>
            <a:tailEnd/>
          </a:ln>
          <a:effectLst/>
        </p:spPr>
        <p:txBody>
          <a:bodyPr wrap="square">
            <a:spAutoFit/>
          </a:bodyPr>
          <a:lstStyle/>
          <a:p>
            <a:pPr>
              <a:spcBef>
                <a:spcPct val="50000"/>
              </a:spcBef>
            </a:pPr>
            <a:r>
              <a:rPr lang="en-US" sz="2400" dirty="0">
                <a:solidFill>
                  <a:schemeClr val="bg1"/>
                </a:solidFill>
              </a:rPr>
              <a:t>Donovan et al DCNA  2004 433-444</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Physiomechanical</a:t>
            </a:r>
            <a:r>
              <a:rPr lang="en-US" dirty="0"/>
              <a:t> method</a:t>
            </a:r>
          </a:p>
        </p:txBody>
      </p:sp>
      <p:sp>
        <p:nvSpPr>
          <p:cNvPr id="3" name="Subtitle 2"/>
          <p:cNvSpPr>
            <a:spLocks noGrp="1"/>
          </p:cNvSpPr>
          <p:nvPr>
            <p:ph type="subTitle" idx="1"/>
          </p:nvPr>
        </p:nvSpPr>
        <p:spPr/>
        <p:txBody>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3163943"/>
          </a:xfrm>
        </p:spPr>
        <p:txBody>
          <a:bodyPr/>
          <a:lstStyle/>
          <a:p>
            <a:r>
              <a:rPr lang="en-US" sz="2400" dirty="0"/>
              <a:t>Rapid and easy method.</a:t>
            </a:r>
          </a:p>
          <a:p>
            <a:endParaRPr lang="en-US" sz="2400" dirty="0"/>
          </a:p>
          <a:p>
            <a:r>
              <a:rPr lang="en-US" sz="2400" dirty="0"/>
              <a:t>Constitutes mechanically forcing the </a:t>
            </a:r>
            <a:r>
              <a:rPr lang="en-US" sz="2400" dirty="0" err="1"/>
              <a:t>gingiva</a:t>
            </a:r>
            <a:r>
              <a:rPr lang="en-US" sz="2400" dirty="0"/>
              <a:t> away from the tooth surface, laterally and apically.</a:t>
            </a:r>
          </a:p>
          <a:p>
            <a:endParaRPr lang="en-US" sz="2400" dirty="0"/>
          </a:p>
          <a:p>
            <a:r>
              <a:rPr lang="en-US" sz="2400" dirty="0"/>
              <a:t>Indicated for absolutely healthy </a:t>
            </a:r>
            <a:r>
              <a:rPr lang="en-US" sz="2400" dirty="0" err="1"/>
              <a:t>gingiva</a:t>
            </a:r>
            <a:r>
              <a:rPr lang="en-US" sz="2400" dirty="0"/>
              <a:t> with good vascular supply and adequate attached </a:t>
            </a:r>
            <a:r>
              <a:rPr lang="en-US" sz="2400" dirty="0" err="1"/>
              <a:t>gingiva</a:t>
            </a:r>
            <a:r>
              <a:rPr lang="en-US" sz="2400" dirty="0"/>
              <a:t> .</a:t>
            </a:r>
          </a:p>
          <a:p>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a:t>Methods</a:t>
            </a:r>
            <a:br>
              <a:rPr lang="en-US" dirty="0"/>
            </a:br>
            <a:endParaRPr lang="en-US" dirty="0"/>
          </a:p>
        </p:txBody>
      </p:sp>
      <p:sp>
        <p:nvSpPr>
          <p:cNvPr id="3" name="Content Placeholder 2"/>
          <p:cNvSpPr>
            <a:spLocks noGrp="1"/>
          </p:cNvSpPr>
          <p:nvPr>
            <p:ph idx="1"/>
          </p:nvPr>
        </p:nvSpPr>
        <p:spPr>
          <a:xfrm>
            <a:off x="228600" y="1244155"/>
            <a:ext cx="8382000" cy="5613845"/>
          </a:xfrm>
        </p:spPr>
        <p:txBody>
          <a:bodyPr/>
          <a:lstStyle/>
          <a:p>
            <a:pPr marL="514350" indent="-514350">
              <a:buFont typeface="+mj-lt"/>
              <a:buAutoNum type="alphaLcPeriod"/>
            </a:pPr>
            <a:r>
              <a:rPr lang="en-US" sz="2400" dirty="0"/>
              <a:t>Rubber dam</a:t>
            </a:r>
          </a:p>
          <a:p>
            <a:pPr marL="514350" indent="-514350">
              <a:buFont typeface="+mj-lt"/>
              <a:buAutoNum type="alphaLcPeriod"/>
            </a:pPr>
            <a:endParaRPr lang="en-US" sz="2400" dirty="0"/>
          </a:p>
          <a:p>
            <a:pPr marL="514350" indent="-514350">
              <a:buFont typeface="+mj-lt"/>
              <a:buAutoNum type="alphaLcPeriod"/>
            </a:pPr>
            <a:r>
              <a:rPr lang="en-US" sz="2400" dirty="0"/>
              <a:t>Custom temporary restoration.</a:t>
            </a:r>
          </a:p>
          <a:p>
            <a:pPr marL="514350" indent="-514350">
              <a:buFont typeface="+mj-lt"/>
              <a:buAutoNum type="alphaLcPeriod"/>
            </a:pPr>
            <a:endParaRPr lang="en-US" sz="2400" dirty="0"/>
          </a:p>
          <a:p>
            <a:pPr marL="514350" indent="-514350">
              <a:buFont typeface="+mj-lt"/>
              <a:buAutoNum type="alphaLcPeriod"/>
            </a:pPr>
            <a:r>
              <a:rPr lang="en-US" sz="2400" dirty="0"/>
              <a:t>Rolled Cotton twills</a:t>
            </a:r>
          </a:p>
          <a:p>
            <a:pPr marL="514350" indent="-514350">
              <a:buFont typeface="+mj-lt"/>
              <a:buAutoNum type="alphaLcPeriod"/>
            </a:pPr>
            <a:endParaRPr lang="en-US" sz="2400" dirty="0"/>
          </a:p>
          <a:p>
            <a:pPr marL="514350" indent="-514350">
              <a:buFont typeface="+mj-lt"/>
              <a:buAutoNum type="alphaLcPeriod"/>
            </a:pPr>
            <a:r>
              <a:rPr lang="en-US" sz="2400" dirty="0"/>
              <a:t>Cotton twills combined with ZOE</a:t>
            </a:r>
          </a:p>
          <a:p>
            <a:pPr marL="514350" indent="-514350">
              <a:buFont typeface="+mj-lt"/>
              <a:buAutoNum type="alphaLcPeriod"/>
            </a:pPr>
            <a:endParaRPr lang="en-US" sz="2400" dirty="0"/>
          </a:p>
          <a:p>
            <a:pPr marL="514350" indent="-514350">
              <a:buFont typeface="+mj-lt"/>
              <a:buAutoNum type="alphaLcPeriod"/>
            </a:pPr>
            <a:r>
              <a:rPr lang="en-US" sz="2400" dirty="0"/>
              <a:t>Retraction cords </a:t>
            </a:r>
          </a:p>
          <a:p>
            <a:pPr marL="514350" indent="-514350">
              <a:buFont typeface="+mj-lt"/>
              <a:buAutoNum type="alphaLcPeriod"/>
            </a:pPr>
            <a:endParaRPr lang="en-US" sz="2400" dirty="0"/>
          </a:p>
          <a:p>
            <a:pPr marL="514350" indent="-514350">
              <a:buFont typeface="+mj-lt"/>
              <a:buAutoNum type="alphaLcPeriod"/>
            </a:pPr>
            <a:r>
              <a:rPr lang="en-US" sz="2400" dirty="0"/>
              <a:t>Wooden wedges</a:t>
            </a:r>
          </a:p>
          <a:p>
            <a:pPr marL="514350" indent="-514350">
              <a:buFont typeface="+mj-lt"/>
              <a:buAutoNum type="alphaLcPeriod"/>
            </a:pPr>
            <a:endParaRPr lang="en-US" sz="2400" dirty="0"/>
          </a:p>
          <a:p>
            <a:pPr marL="514350" indent="-514350">
              <a:buFont typeface="+mj-lt"/>
              <a:buAutoNum type="alphaLcPeriod"/>
            </a:pPr>
            <a:r>
              <a:rPr lang="en-US" sz="2400" dirty="0"/>
              <a:t>Copper bands </a:t>
            </a:r>
          </a:p>
          <a:p>
            <a:pPr marL="514350" indent="-514350">
              <a:buFont typeface="+mj-lt"/>
              <a:buAutoNum type="alphaLcPeriod"/>
            </a:pPr>
            <a:endParaRPr lang="en-US" sz="24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Rubber dam</a:t>
            </a:r>
          </a:p>
        </p:txBody>
      </p:sp>
      <p:sp>
        <p:nvSpPr>
          <p:cNvPr id="3" name="Content Placeholder 2"/>
          <p:cNvSpPr>
            <a:spLocks noGrp="1"/>
          </p:cNvSpPr>
          <p:nvPr>
            <p:ph idx="1"/>
          </p:nvPr>
        </p:nvSpPr>
        <p:spPr>
          <a:xfrm>
            <a:off x="381000" y="1143001"/>
            <a:ext cx="5410200" cy="3852394"/>
          </a:xfrm>
        </p:spPr>
        <p:txBody>
          <a:bodyPr/>
          <a:lstStyle/>
          <a:p>
            <a:r>
              <a:rPr lang="en-US" sz="2400" dirty="0"/>
              <a:t>Advantage</a:t>
            </a:r>
          </a:p>
          <a:p>
            <a:endParaRPr lang="en-US" sz="2400" dirty="0"/>
          </a:p>
          <a:p>
            <a:r>
              <a:rPr lang="en-US" sz="2400" dirty="0"/>
              <a:t>Most efficient in controlling tissue fluid and hemorrhage.</a:t>
            </a:r>
          </a:p>
          <a:p>
            <a:endParaRPr lang="en-US" sz="2400" dirty="0"/>
          </a:p>
          <a:p>
            <a:r>
              <a:rPr lang="en-US" sz="2400" dirty="0"/>
              <a:t>Easy application.</a:t>
            </a:r>
          </a:p>
          <a:p>
            <a:endParaRPr lang="en-US" sz="2400" dirty="0"/>
          </a:p>
          <a:p>
            <a:endParaRPr lang="en-US" sz="2400" dirty="0"/>
          </a:p>
          <a:p>
            <a:pPr>
              <a:buNone/>
            </a:pPr>
            <a:r>
              <a:rPr lang="en-US" sz="2400" b="1" dirty="0"/>
              <a:t>      Limitation-</a:t>
            </a:r>
          </a:p>
          <a:p>
            <a:r>
              <a:rPr lang="en-US" sz="2400" dirty="0"/>
              <a:t>Cant be used in cases where severe cervical </a:t>
            </a:r>
            <a:r>
              <a:rPr lang="en-US" sz="2400" dirty="0" err="1"/>
              <a:t>extention</a:t>
            </a:r>
            <a:r>
              <a:rPr lang="en-US" sz="2400" dirty="0"/>
              <a:t> is needed.</a:t>
            </a:r>
          </a:p>
        </p:txBody>
      </p:sp>
      <p:pic>
        <p:nvPicPr>
          <p:cNvPr id="17410" name="Picture 2" descr="http://www.udent.com/dental-supplies/watermark.axd?productid=872&amp;size=medium"/>
          <p:cNvPicPr>
            <a:picLocks noChangeAspect="1" noChangeArrowheads="1"/>
          </p:cNvPicPr>
          <p:nvPr/>
        </p:nvPicPr>
        <p:blipFill>
          <a:blip r:embed="rId3"/>
          <a:srcRect/>
          <a:stretch>
            <a:fillRect/>
          </a:stretch>
        </p:blipFill>
        <p:spPr bwMode="auto">
          <a:xfrm>
            <a:off x="5715000" y="1219200"/>
            <a:ext cx="3276600" cy="4267200"/>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E3F094B-26E1-9742-FAA5-18F19EFDD2E1}"/>
              </a:ext>
            </a:extLst>
          </p:cNvPr>
          <p:cNvSpPr>
            <a:spLocks noGrp="1"/>
          </p:cNvSpPr>
          <p:nvPr>
            <p:ph type="title"/>
          </p:nvPr>
        </p:nvSpPr>
        <p:spPr>
          <a:xfrm>
            <a:off x="1828800" y="781050"/>
            <a:ext cx="6945313" cy="827088"/>
          </a:xfrm>
        </p:spPr>
        <p:txBody>
          <a:bodyPr>
            <a:normAutofit/>
          </a:bodyPr>
          <a:lstStyle/>
          <a:p>
            <a:pPr>
              <a:defRPr/>
            </a:pPr>
            <a:r>
              <a:rPr lang="en-US" b="1" dirty="0">
                <a:solidFill>
                  <a:schemeClr val="tx1"/>
                </a:solidFill>
                <a:cs typeface="Times New Roman" panose="02020603050405020304" pitchFamily="18" charset="0"/>
              </a:rPr>
              <a:t>Specific learning Objectives </a:t>
            </a:r>
            <a:endParaRPr lang="en-US" sz="2325" b="1" dirty="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3B5FDD5B-B669-0351-8936-1C4841C7640F}"/>
              </a:ext>
            </a:extLst>
          </p:cNvPr>
          <p:cNvGraphicFramePr>
            <a:graphicFrameLocks noGrp="1"/>
          </p:cNvGraphicFramePr>
          <p:nvPr>
            <p:extLst>
              <p:ext uri="{D42A27DB-BD31-4B8C-83A1-F6EECF244321}">
                <p14:modId xmlns:p14="http://schemas.microsoft.com/office/powerpoint/2010/main" xmlns="" val="2389396494"/>
              </p:ext>
            </p:extLst>
          </p:nvPr>
        </p:nvGraphicFramePr>
        <p:xfrm>
          <a:off x="1600200" y="2506663"/>
          <a:ext cx="7543800" cy="231168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xmlns="" val="20000"/>
                    </a:ext>
                  </a:extLst>
                </a:gridCol>
                <a:gridCol w="3344427">
                  <a:extLst>
                    <a:ext uri="{9D8B030D-6E8A-4147-A177-3AD203B41FA5}">
                      <a16:colId xmlns:a16="http://schemas.microsoft.com/office/drawing/2014/main" xmlns="" val="20001"/>
                    </a:ext>
                  </a:extLst>
                </a:gridCol>
                <a:gridCol w="2173874">
                  <a:extLst>
                    <a:ext uri="{9D8B030D-6E8A-4147-A177-3AD203B41FA5}">
                      <a16:colId xmlns:a16="http://schemas.microsoft.com/office/drawing/2014/main" xmlns="" val="20002"/>
                    </a:ext>
                  </a:extLst>
                </a:gridCol>
              </a:tblGrid>
              <a:tr h="340722">
                <a:tc>
                  <a:txBody>
                    <a:bodyPr/>
                    <a:lstStyle/>
                    <a:p>
                      <a:r>
                        <a:rPr lang="en-US" sz="1400" dirty="0"/>
                        <a:t>Core areas* H</a:t>
                      </a:r>
                    </a:p>
                  </a:txBody>
                  <a:tcPr marL="68580" marR="68580" marT="34275" marB="34275"/>
                </a:tc>
                <a:tc>
                  <a:txBody>
                    <a:bodyPr/>
                    <a:lstStyle/>
                    <a:p>
                      <a:r>
                        <a:rPr lang="en-US" sz="1400" dirty="0"/>
                        <a:t>Domain</a:t>
                      </a:r>
                      <a:r>
                        <a:rPr lang="en-US" sz="1400" baseline="0" dirty="0"/>
                        <a:t> **</a:t>
                      </a:r>
                      <a:endParaRPr lang="en-US" sz="1400" dirty="0"/>
                    </a:p>
                  </a:txBody>
                  <a:tcPr marL="68580" marR="68580" marT="34275" marB="34275"/>
                </a:tc>
                <a:tc>
                  <a:txBody>
                    <a:bodyPr/>
                    <a:lstStyle/>
                    <a:p>
                      <a:r>
                        <a:rPr lang="en-US" sz="1400" dirty="0"/>
                        <a:t>Category #</a:t>
                      </a:r>
                    </a:p>
                  </a:txBody>
                  <a:tcPr marL="68580" marR="68580" marT="34275" marB="34275"/>
                </a:tc>
                <a:extLst>
                  <a:ext uri="{0D108BD9-81ED-4DB2-BD59-A6C34878D82A}">
                    <a16:rowId xmlns:a16="http://schemas.microsoft.com/office/drawing/2014/main" xmlns="" val="10000"/>
                  </a:ext>
                </a:extLst>
              </a:tr>
              <a:tr h="708345">
                <a:tc>
                  <a:txBody>
                    <a:bodyPr/>
                    <a:lstStyle/>
                    <a:p>
                      <a:r>
                        <a:rPr lang="en-US" sz="1400" dirty="0"/>
                        <a:t>Definition, classification, indication, contraindication</a:t>
                      </a:r>
                    </a:p>
                  </a:txBody>
                  <a:tcPr marL="68580" marR="68580" marT="34275" marB="34275"/>
                </a:tc>
                <a:tc>
                  <a:txBody>
                    <a:bodyPr/>
                    <a:lstStyle/>
                    <a:p>
                      <a:r>
                        <a:rPr lang="en-US" sz="1400" dirty="0"/>
                        <a:t>Cognitive</a:t>
                      </a:r>
                    </a:p>
                  </a:txBody>
                  <a:tcPr marL="68580" marR="68580" marT="34275" marB="34275"/>
                </a:tc>
                <a:tc>
                  <a:txBody>
                    <a:bodyPr/>
                    <a:lstStyle/>
                    <a:p>
                      <a:r>
                        <a:rPr lang="en-US" sz="1400" dirty="0"/>
                        <a:t>Must know </a:t>
                      </a:r>
                    </a:p>
                  </a:txBody>
                  <a:tcPr marL="68580" marR="68580" marT="34275" marB="34275"/>
                </a:tc>
                <a:extLst>
                  <a:ext uri="{0D108BD9-81ED-4DB2-BD59-A6C34878D82A}">
                    <a16:rowId xmlns:a16="http://schemas.microsoft.com/office/drawing/2014/main" xmlns="" val="10001"/>
                  </a:ext>
                </a:extLst>
              </a:tr>
              <a:tr h="921610">
                <a:tc>
                  <a:txBody>
                    <a:bodyPr/>
                    <a:lstStyle/>
                    <a:p>
                      <a:r>
                        <a:rPr lang="en-US" sz="1400" dirty="0"/>
                        <a:t>Techniques of retraction</a:t>
                      </a:r>
                    </a:p>
                  </a:txBody>
                  <a:tcPr marL="68580" marR="68580" marT="34275" marB="34275"/>
                </a:tc>
                <a:tc>
                  <a:txBody>
                    <a:bodyPr/>
                    <a:lstStyle/>
                    <a:p>
                      <a:r>
                        <a:rPr lang="en-US" sz="1400" dirty="0"/>
                        <a:t>Psychomotor</a:t>
                      </a:r>
                    </a:p>
                  </a:txBody>
                  <a:tcPr marL="68580" marR="68580" marT="34275" marB="34275"/>
                </a:tc>
                <a:tc>
                  <a:txBody>
                    <a:bodyPr/>
                    <a:lstStyle/>
                    <a:p>
                      <a:r>
                        <a:rPr lang="en-US" sz="1400" dirty="0"/>
                        <a:t>Nice to know </a:t>
                      </a:r>
                    </a:p>
                  </a:txBody>
                  <a:tcPr marL="68580" marR="68580" marT="34275" marB="34275"/>
                </a:tc>
                <a:extLst>
                  <a:ext uri="{0D108BD9-81ED-4DB2-BD59-A6C34878D82A}">
                    <a16:rowId xmlns:a16="http://schemas.microsoft.com/office/drawing/2014/main" xmlns="" val="10002"/>
                  </a:ext>
                </a:extLst>
              </a:tr>
              <a:tr h="340722">
                <a:tc>
                  <a:txBody>
                    <a:bodyPr/>
                    <a:lstStyle/>
                    <a:p>
                      <a:r>
                        <a:rPr lang="en-US" sz="1400" dirty="0"/>
                        <a:t>Recent advances, History</a:t>
                      </a:r>
                    </a:p>
                  </a:txBody>
                  <a:tcPr marL="68580" marR="68580" marT="34275" marB="34275"/>
                </a:tc>
                <a:tc>
                  <a:txBody>
                    <a:bodyPr/>
                    <a:lstStyle/>
                    <a:p>
                      <a:r>
                        <a:rPr lang="en-US" sz="1400" dirty="0"/>
                        <a:t>Affective </a:t>
                      </a:r>
                    </a:p>
                  </a:txBody>
                  <a:tcPr marL="68580" marR="68580" marT="34275" marB="34275"/>
                </a:tc>
                <a:tc>
                  <a:txBody>
                    <a:bodyPr/>
                    <a:lstStyle/>
                    <a:p>
                      <a:r>
                        <a:rPr lang="en-US" sz="1400" dirty="0"/>
                        <a:t>Desire to know </a:t>
                      </a:r>
                    </a:p>
                  </a:txBody>
                  <a:tcPr marL="68580" marR="68580" marT="34275" marB="34275"/>
                </a:tc>
                <a:extLst>
                  <a:ext uri="{0D108BD9-81ED-4DB2-BD59-A6C34878D82A}">
                    <a16:rowId xmlns:a16="http://schemas.microsoft.com/office/drawing/2014/main" xmlns="" val="10003"/>
                  </a:ext>
                </a:extLst>
              </a:tr>
            </a:tbl>
          </a:graphicData>
        </a:graphic>
      </p:graphicFrame>
      <p:sp>
        <p:nvSpPr>
          <p:cNvPr id="4121" name="TextBox 2">
            <a:extLst>
              <a:ext uri="{FF2B5EF4-FFF2-40B4-BE49-F238E27FC236}">
                <a16:creationId xmlns:a16="http://schemas.microsoft.com/office/drawing/2014/main" xmlns="" id="{33ADC3E4-7BED-C577-453B-F22CD49E135D}"/>
              </a:ext>
            </a:extLst>
          </p:cNvPr>
          <p:cNvSpPr txBox="1">
            <a:spLocks noChangeArrowheads="1"/>
          </p:cNvSpPr>
          <p:nvPr/>
        </p:nvSpPr>
        <p:spPr bwMode="auto">
          <a:xfrm>
            <a:off x="1828800" y="5176838"/>
            <a:ext cx="6215063"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14313" indent="-214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100"/>
              <a:t>*Subtopic of importance</a:t>
            </a:r>
          </a:p>
          <a:p>
            <a:pPr eaLnBrk="1" hangingPunct="1">
              <a:buFont typeface="Arial" panose="020B0604020202020204" pitchFamily="34" charset="0"/>
              <a:buChar char="•"/>
            </a:pPr>
            <a:r>
              <a:rPr lang="en-US" altLang="en-US" sz="2100"/>
              <a:t>**  Cognitive, Psychomotor   or Affective </a:t>
            </a:r>
          </a:p>
          <a:p>
            <a:pPr eaLnBrk="1" hangingPunct="1">
              <a:buFont typeface="Arial" panose="020B0604020202020204" pitchFamily="34" charset="0"/>
              <a:buChar char="•"/>
            </a:pPr>
            <a:r>
              <a:rPr lang="en-US" altLang="en-US" sz="2100"/>
              <a:t># Must know , Nice to know  &amp; Desire to know </a:t>
            </a:r>
          </a:p>
        </p:txBody>
      </p:sp>
      <p:sp>
        <p:nvSpPr>
          <p:cNvPr id="4122" name="Rectangle 3">
            <a:extLst>
              <a:ext uri="{FF2B5EF4-FFF2-40B4-BE49-F238E27FC236}">
                <a16:creationId xmlns:a16="http://schemas.microsoft.com/office/drawing/2014/main" xmlns="" id="{9E26D122-3EAB-2067-3105-54813B898137}"/>
              </a:ext>
            </a:extLst>
          </p:cNvPr>
          <p:cNvSpPr>
            <a:spLocks noChangeArrowheads="1"/>
          </p:cNvSpPr>
          <p:nvPr/>
        </p:nvSpPr>
        <p:spPr bwMode="auto">
          <a:xfrm>
            <a:off x="1425575" y="2078038"/>
            <a:ext cx="734853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100" b="1" dirty="0">
                <a:cs typeface="Times New Roman" panose="02020603050405020304" pitchFamily="18" charset="0"/>
              </a:rPr>
              <a:t>At the end of this presentation the learner is expected to know </a:t>
            </a:r>
            <a:endParaRPr lang="en-US" altLang="en-US" sz="2100" dirty="0"/>
          </a:p>
        </p:txBody>
      </p:sp>
      <p:sp>
        <p:nvSpPr>
          <p:cNvPr id="4123" name="Slide Number Placeholder 4">
            <a:extLst>
              <a:ext uri="{FF2B5EF4-FFF2-40B4-BE49-F238E27FC236}">
                <a16:creationId xmlns:a16="http://schemas.microsoft.com/office/drawing/2014/main" xmlns="" id="{5F65CBD4-128A-A8C8-96F3-D10EFFE01578}"/>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fld id="{D2E25C30-C2BD-4636-823E-25FEC934D711}" type="slidenum">
              <a:rPr lang="en-US" altLang="en-US" smtClean="0"/>
              <a:pPr/>
              <a:t>2</a:t>
            </a:fld>
            <a:endParaRPr lang="en-US" altLang="en-US" sz="14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64797"/>
          </a:xfrm>
        </p:spPr>
        <p:txBody>
          <a:bodyPr>
            <a:normAutofit/>
          </a:bodyPr>
          <a:lstStyle/>
          <a:p>
            <a:r>
              <a:rPr lang="en-US" dirty="0"/>
              <a:t>Cotton Twills </a:t>
            </a:r>
          </a:p>
        </p:txBody>
      </p:sp>
      <p:sp>
        <p:nvSpPr>
          <p:cNvPr id="3" name="Content Placeholder 2"/>
          <p:cNvSpPr>
            <a:spLocks noGrp="1"/>
          </p:cNvSpPr>
          <p:nvPr>
            <p:ph idx="1"/>
          </p:nvPr>
        </p:nvSpPr>
        <p:spPr>
          <a:xfrm>
            <a:off x="381000" y="1828800"/>
            <a:ext cx="8382000" cy="3540125"/>
          </a:xfrm>
        </p:spPr>
        <p:txBody>
          <a:bodyPr/>
          <a:lstStyle/>
          <a:p>
            <a:pPr>
              <a:buNone/>
            </a:pPr>
            <a:r>
              <a:rPr lang="en-US" sz="2400" dirty="0"/>
              <a:t>   Used when </a:t>
            </a:r>
            <a:r>
              <a:rPr lang="en-US" sz="2400" dirty="0" err="1"/>
              <a:t>eversion</a:t>
            </a:r>
            <a:r>
              <a:rPr lang="en-US" sz="2400" dirty="0"/>
              <a:t> needed is :</a:t>
            </a:r>
          </a:p>
          <a:p>
            <a:pPr>
              <a:buFont typeface="Wingdings" pitchFamily="2" charset="2"/>
              <a:buChar char="ü"/>
            </a:pPr>
            <a:r>
              <a:rPr lang="en-US" sz="2400" dirty="0"/>
              <a:t>     Modest.</a:t>
            </a:r>
          </a:p>
          <a:p>
            <a:pPr>
              <a:buFont typeface="Wingdings" pitchFamily="2" charset="2"/>
              <a:buChar char="ü"/>
            </a:pPr>
            <a:r>
              <a:rPr lang="en-US" sz="2400" dirty="0"/>
              <a:t>     For short time.</a:t>
            </a:r>
          </a:p>
          <a:p>
            <a:endParaRPr lang="en-US" sz="2400" dirty="0"/>
          </a:p>
          <a:p>
            <a:r>
              <a:rPr lang="en-US" sz="2400" dirty="0"/>
              <a:t>Bulk and absorbency of cotton </a:t>
            </a:r>
            <a:r>
              <a:rPr lang="en-US" sz="2400" dirty="0" err="1"/>
              <a:t>fibres</a:t>
            </a:r>
            <a:r>
              <a:rPr lang="en-US" sz="2400" dirty="0"/>
              <a:t> provides some degree of tissue </a:t>
            </a:r>
            <a:r>
              <a:rPr lang="en-US" sz="2400" dirty="0" err="1"/>
              <a:t>eversion</a:t>
            </a:r>
            <a:r>
              <a:rPr lang="en-US" dirty="0"/>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664797"/>
          </a:xfrm>
        </p:spPr>
        <p:txBody>
          <a:bodyPr>
            <a:normAutofit fontScale="90000"/>
          </a:bodyPr>
          <a:lstStyle/>
          <a:p>
            <a:r>
              <a:rPr lang="en-US" dirty="0"/>
              <a:t>CUSTOM TEMPORARY RESTORATION </a:t>
            </a:r>
          </a:p>
        </p:txBody>
      </p:sp>
      <p:sp>
        <p:nvSpPr>
          <p:cNvPr id="3" name="Content Placeholder 2"/>
          <p:cNvSpPr>
            <a:spLocks noGrp="1"/>
          </p:cNvSpPr>
          <p:nvPr>
            <p:ph idx="1"/>
          </p:nvPr>
        </p:nvSpPr>
        <p:spPr>
          <a:xfrm>
            <a:off x="533400" y="1905000"/>
            <a:ext cx="8229600" cy="4525963"/>
          </a:xfrm>
        </p:spPr>
        <p:txBody>
          <a:bodyPr>
            <a:normAutofit/>
          </a:bodyPr>
          <a:lstStyle/>
          <a:p>
            <a:r>
              <a:rPr lang="en-US" sz="2400" dirty="0"/>
              <a:t>Bulky temporary restorations like </a:t>
            </a:r>
          </a:p>
          <a:p>
            <a:pPr>
              <a:buNone/>
            </a:pPr>
            <a:r>
              <a:rPr lang="en-US" sz="2400" dirty="0"/>
              <a:t>                   -ZOE    </a:t>
            </a:r>
          </a:p>
          <a:p>
            <a:pPr>
              <a:buNone/>
            </a:pPr>
            <a:r>
              <a:rPr lang="en-US" sz="2400" dirty="0"/>
              <a:t>                   -Non </a:t>
            </a:r>
            <a:r>
              <a:rPr lang="en-US" sz="2400" dirty="0" err="1"/>
              <a:t>eugenol</a:t>
            </a:r>
            <a:r>
              <a:rPr lang="en-US" sz="2400" dirty="0"/>
              <a:t> periodontal pack </a:t>
            </a:r>
          </a:p>
          <a:p>
            <a:pPr>
              <a:buNone/>
            </a:pPr>
            <a:endParaRPr lang="en-US" sz="2400" dirty="0"/>
          </a:p>
          <a:p>
            <a:r>
              <a:rPr lang="en-US" sz="2400" dirty="0"/>
              <a:t>Gingival ends blunted </a:t>
            </a:r>
          </a:p>
          <a:p>
            <a:endParaRPr lang="en-US" sz="2400" dirty="0"/>
          </a:p>
          <a:p>
            <a:r>
              <a:rPr lang="en-US" sz="2400" dirty="0"/>
              <a:t>Results are observed after 24 hours </a:t>
            </a:r>
            <a:r>
              <a:rPr lang="en-US" sz="2400" dirty="0" err="1"/>
              <a:t>atleast</a:t>
            </a:r>
            <a:r>
              <a:rPr lang="en-US" sz="2400" dirty="0"/>
              <a:t>.</a:t>
            </a:r>
          </a:p>
          <a:p>
            <a:pPr>
              <a:buNone/>
            </a:pPr>
            <a:r>
              <a:rPr lang="en-US" sz="2400" dirty="0"/>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64797"/>
          </a:xfrm>
        </p:spPr>
        <p:txBody>
          <a:bodyPr/>
          <a:lstStyle/>
          <a:p>
            <a:r>
              <a:rPr lang="en-US" dirty="0"/>
              <a:t>Copper bands </a:t>
            </a:r>
          </a:p>
        </p:txBody>
      </p:sp>
      <p:pic>
        <p:nvPicPr>
          <p:cNvPr id="4" name="Picture 4"/>
          <p:cNvPicPr>
            <a:picLocks noGrp="1" noChangeAspect="1" noChangeArrowheads="1"/>
          </p:cNvPicPr>
          <p:nvPr>
            <p:ph idx="1"/>
          </p:nvPr>
        </p:nvPicPr>
        <p:blipFill>
          <a:blip r:embed="rId2"/>
          <a:srcRect l="37500" t="45518" r="45444" b="30208"/>
          <a:stretch>
            <a:fillRect/>
          </a:stretch>
        </p:blipFill>
        <p:spPr bwMode="auto">
          <a:xfrm>
            <a:off x="762000" y="2667000"/>
            <a:ext cx="1663366" cy="2286000"/>
          </a:xfrm>
          <a:prstGeom prst="rect">
            <a:avLst/>
          </a:prstGeom>
          <a:noFill/>
          <a:ln w="9525">
            <a:noFill/>
            <a:miter lim="800000"/>
            <a:headEnd/>
            <a:tailEnd/>
          </a:ln>
        </p:spPr>
      </p:pic>
      <p:pic>
        <p:nvPicPr>
          <p:cNvPr id="5" name="Picture 9"/>
          <p:cNvPicPr>
            <a:picLocks noChangeAspect="1" noChangeArrowheads="1"/>
          </p:cNvPicPr>
          <p:nvPr/>
        </p:nvPicPr>
        <p:blipFill>
          <a:blip r:embed="rId2"/>
          <a:srcRect l="60422" t="50117" r="18750" b="30208"/>
          <a:stretch>
            <a:fillRect/>
          </a:stretch>
        </p:blipFill>
        <p:spPr>
          <a:xfrm>
            <a:off x="3276600" y="2590800"/>
            <a:ext cx="2171700" cy="2486025"/>
          </a:xfrm>
          <a:prstGeom prst="rect">
            <a:avLst/>
          </a:prstGeom>
          <a:noFill/>
        </p:spPr>
      </p:pic>
      <p:pic>
        <p:nvPicPr>
          <p:cNvPr id="6" name="Picture 8"/>
          <p:cNvPicPr>
            <a:picLocks noChangeAspect="1" noChangeArrowheads="1"/>
          </p:cNvPicPr>
          <p:nvPr/>
        </p:nvPicPr>
        <p:blipFill>
          <a:blip r:embed="rId3">
            <a:lum bright="42000"/>
          </a:blip>
          <a:srcRect l="21317" t="9970" r="29762" b="9027"/>
          <a:stretch>
            <a:fillRect/>
          </a:stretch>
        </p:blipFill>
        <p:spPr bwMode="auto">
          <a:xfrm>
            <a:off x="6172200" y="2438400"/>
            <a:ext cx="2135188" cy="244792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914096"/>
          </a:xfrm>
        </p:spPr>
        <p:txBody>
          <a:bodyPr/>
          <a:lstStyle/>
          <a:p>
            <a:r>
              <a:rPr lang="en-US" sz="6600" dirty="0"/>
              <a:t>RETRACTION  CORDS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sz="2400" dirty="0"/>
              <a:t>Ready made cotton or synthetic woven cords .</a:t>
            </a:r>
          </a:p>
          <a:p>
            <a:endParaRPr lang="en-US" sz="2400" dirty="0"/>
          </a:p>
          <a:p>
            <a:r>
              <a:rPr lang="en-US" sz="2400" dirty="0"/>
              <a:t>Vary according to :</a:t>
            </a:r>
          </a:p>
          <a:p>
            <a:pPr>
              <a:buNone/>
            </a:pPr>
            <a:r>
              <a:rPr lang="en-US" sz="2400" dirty="0"/>
              <a:t>                   -size</a:t>
            </a:r>
          </a:p>
          <a:p>
            <a:pPr>
              <a:buNone/>
            </a:pPr>
            <a:r>
              <a:rPr lang="en-US" sz="2400" dirty="0"/>
              <a:t>                   -chemical added or chemical free </a:t>
            </a:r>
          </a:p>
          <a:p>
            <a:pPr>
              <a:buNone/>
            </a:pPr>
            <a:endParaRPr lang="en-US" sz="2400" dirty="0"/>
          </a:p>
          <a:p>
            <a:r>
              <a:rPr lang="en-US" sz="2400" dirty="0">
                <a:solidFill>
                  <a:srgbClr val="C00000"/>
                </a:solidFill>
              </a:rPr>
              <a:t>Advantage –</a:t>
            </a:r>
          </a:p>
          <a:p>
            <a:pPr>
              <a:buFont typeface="Wingdings" pitchFamily="2" charset="2"/>
              <a:buChar char="ü"/>
            </a:pPr>
            <a:r>
              <a:rPr lang="en-US" sz="2400" dirty="0"/>
              <a:t>Compact </a:t>
            </a:r>
          </a:p>
          <a:p>
            <a:pPr>
              <a:buFont typeface="Wingdings" pitchFamily="2" charset="2"/>
              <a:buChar char="ü"/>
            </a:pPr>
            <a:r>
              <a:rPr lang="en-US" sz="2400" dirty="0"/>
              <a:t>Non adhesive </a:t>
            </a:r>
          </a:p>
          <a:p>
            <a:pPr>
              <a:buNone/>
            </a:pPr>
            <a:endParaRPr lang="en-US" sz="2400" dirty="0"/>
          </a:p>
          <a:p>
            <a:r>
              <a:rPr lang="en-US" sz="2400" dirty="0">
                <a:solidFill>
                  <a:srgbClr val="C00000"/>
                </a:solidFill>
              </a:rPr>
              <a:t>Disadvantage –</a:t>
            </a:r>
          </a:p>
          <a:p>
            <a:pPr>
              <a:buFont typeface="Wingdings" pitchFamily="2" charset="2"/>
              <a:buChar char="ü"/>
            </a:pPr>
            <a:r>
              <a:rPr lang="en-US" sz="2400" dirty="0"/>
              <a:t>Difficult to insert in </a:t>
            </a:r>
            <a:r>
              <a:rPr lang="en-US" sz="2400" dirty="0" err="1"/>
              <a:t>sulcus</a:t>
            </a:r>
            <a:r>
              <a:rPr lang="en-US" sz="2400" dirty="0"/>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hlink"/>
                </a:solidFill>
              </a:rPr>
              <a:t>Classification of retraction cords</a:t>
            </a:r>
            <a:endParaRPr lang="en-US" dirty="0"/>
          </a:p>
        </p:txBody>
      </p:sp>
      <p:sp>
        <p:nvSpPr>
          <p:cNvPr id="3" name="Content Placeholder 2"/>
          <p:cNvSpPr>
            <a:spLocks noGrp="1"/>
          </p:cNvSpPr>
          <p:nvPr>
            <p:ph idx="1"/>
          </p:nvPr>
        </p:nvSpPr>
        <p:spPr>
          <a:xfrm>
            <a:off x="381000" y="1412874"/>
            <a:ext cx="8382000" cy="4759326"/>
          </a:xfrm>
        </p:spPr>
        <p:txBody>
          <a:bodyPr>
            <a:noAutofit/>
          </a:bodyPr>
          <a:lstStyle/>
          <a:p>
            <a:pPr>
              <a:lnSpc>
                <a:spcPct val="80000"/>
              </a:lnSpc>
              <a:buNone/>
              <a:defRPr/>
            </a:pPr>
            <a:r>
              <a:rPr lang="en-US" sz="2400" dirty="0"/>
              <a:t>a. </a:t>
            </a:r>
            <a:r>
              <a:rPr lang="en-US" sz="2400" dirty="0">
                <a:solidFill>
                  <a:schemeClr val="accent1"/>
                </a:solidFill>
              </a:rPr>
              <a:t>Depending on the configuration </a:t>
            </a:r>
            <a:r>
              <a:rPr lang="en-US" sz="2400" dirty="0"/>
              <a:t>			            </a:t>
            </a:r>
          </a:p>
          <a:p>
            <a:pPr>
              <a:lnSpc>
                <a:spcPct val="80000"/>
              </a:lnSpc>
              <a:buNone/>
              <a:defRPr/>
            </a:pPr>
            <a:r>
              <a:rPr lang="en-US" sz="2400" dirty="0"/>
              <a:t>                           Twisted</a:t>
            </a:r>
          </a:p>
          <a:p>
            <a:pPr>
              <a:lnSpc>
                <a:spcPct val="80000"/>
              </a:lnSpc>
              <a:buNone/>
              <a:defRPr/>
            </a:pPr>
            <a:r>
              <a:rPr lang="en-US" sz="2400" dirty="0"/>
              <a:t>                           Knitted</a:t>
            </a:r>
          </a:p>
          <a:p>
            <a:pPr>
              <a:lnSpc>
                <a:spcPct val="80000"/>
              </a:lnSpc>
              <a:buNone/>
              <a:defRPr/>
            </a:pPr>
            <a:r>
              <a:rPr lang="en-US" sz="2400" dirty="0"/>
              <a:t>                           Braided </a:t>
            </a:r>
          </a:p>
          <a:p>
            <a:pPr>
              <a:lnSpc>
                <a:spcPct val="80000"/>
              </a:lnSpc>
              <a:buNone/>
              <a:defRPr/>
            </a:pPr>
            <a:r>
              <a:rPr lang="en-US" sz="2400" dirty="0"/>
              <a:t>                           Plain</a:t>
            </a:r>
          </a:p>
          <a:p>
            <a:pPr lvl="4">
              <a:lnSpc>
                <a:spcPct val="80000"/>
              </a:lnSpc>
              <a:buNone/>
              <a:defRPr/>
            </a:pPr>
            <a:endParaRPr lang="en-US" dirty="0"/>
          </a:p>
          <a:p>
            <a:pPr>
              <a:lnSpc>
                <a:spcPct val="80000"/>
              </a:lnSpc>
              <a:buNone/>
              <a:defRPr/>
            </a:pPr>
            <a:r>
              <a:rPr lang="en-US" sz="2400" dirty="0"/>
              <a:t>b. </a:t>
            </a:r>
            <a:r>
              <a:rPr lang="en-US" sz="2400" dirty="0">
                <a:solidFill>
                  <a:schemeClr val="accent1"/>
                </a:solidFill>
              </a:rPr>
              <a:t>Depending on surface finish</a:t>
            </a:r>
          </a:p>
          <a:p>
            <a:pPr>
              <a:lnSpc>
                <a:spcPct val="80000"/>
              </a:lnSpc>
              <a:buNone/>
              <a:defRPr/>
            </a:pPr>
            <a:r>
              <a:rPr lang="en-US" sz="2400" dirty="0"/>
              <a:t>		             waxed</a:t>
            </a:r>
          </a:p>
          <a:p>
            <a:pPr>
              <a:lnSpc>
                <a:spcPct val="80000"/>
              </a:lnSpc>
              <a:buNone/>
              <a:defRPr/>
            </a:pPr>
            <a:r>
              <a:rPr lang="en-US" sz="2400" dirty="0"/>
              <a:t>                           Un waxed</a:t>
            </a:r>
          </a:p>
          <a:p>
            <a:pPr>
              <a:lnSpc>
                <a:spcPct val="80000"/>
              </a:lnSpc>
              <a:buNone/>
              <a:defRPr/>
            </a:pPr>
            <a:endParaRPr lang="en-US" sz="2400" dirty="0"/>
          </a:p>
          <a:p>
            <a:pPr>
              <a:lnSpc>
                <a:spcPct val="80000"/>
              </a:lnSpc>
              <a:buNone/>
              <a:defRPr/>
            </a:pPr>
            <a:r>
              <a:rPr lang="en-US" sz="2400" dirty="0"/>
              <a:t> c. </a:t>
            </a:r>
            <a:r>
              <a:rPr lang="en-US" sz="2400" dirty="0">
                <a:solidFill>
                  <a:schemeClr val="accent1"/>
                </a:solidFill>
              </a:rPr>
              <a:t>Depending on the chemical treatment</a:t>
            </a:r>
          </a:p>
          <a:p>
            <a:pPr>
              <a:lnSpc>
                <a:spcPct val="80000"/>
              </a:lnSpc>
              <a:buNone/>
              <a:defRPr/>
            </a:pPr>
            <a:r>
              <a:rPr lang="en-US" sz="2400" dirty="0"/>
              <a:t>		             plain </a:t>
            </a:r>
          </a:p>
          <a:p>
            <a:pPr>
              <a:lnSpc>
                <a:spcPct val="80000"/>
              </a:lnSpc>
              <a:buNone/>
              <a:defRPr/>
            </a:pPr>
            <a:r>
              <a:rPr lang="en-US" sz="2400" dirty="0"/>
              <a:t>		             impregnated 	</a:t>
            </a:r>
          </a:p>
          <a:p>
            <a:pPr>
              <a:lnSpc>
                <a:spcPct val="80000"/>
              </a:lnSpc>
              <a:buNone/>
              <a:defRPr/>
            </a:pPr>
            <a:r>
              <a:rPr lang="en-US" sz="2400" dirty="0"/>
              <a:t>			</a:t>
            </a:r>
          </a:p>
          <a:p>
            <a:pPr>
              <a:lnSpc>
                <a:spcPct val="80000"/>
              </a:lnSpc>
              <a:buNone/>
              <a:defRPr/>
            </a:pPr>
            <a:endParaRPr lang="en-US" sz="2400" dirty="0"/>
          </a:p>
          <a:p>
            <a:endParaRPr lang="en-US" sz="24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8f2"/>
          <p:cNvPicPr>
            <a:picLocks noGrp="1" noChangeAspect="1" noChangeArrowheads="1"/>
          </p:cNvPicPr>
          <p:nvPr>
            <p:ph idx="1"/>
          </p:nvPr>
        </p:nvPicPr>
        <p:blipFill>
          <a:blip r:embed="rId3"/>
          <a:stretch>
            <a:fillRect/>
          </a:stretch>
        </p:blipFill>
        <p:spPr bwMode="auto">
          <a:xfrm>
            <a:off x="4724400" y="1600200"/>
            <a:ext cx="4038600" cy="4419600"/>
          </a:xfrm>
          <a:prstGeom prst="rect">
            <a:avLst/>
          </a:prstGeom>
          <a:noFill/>
          <a:ln w="9525">
            <a:noFill/>
            <a:miter lim="800000"/>
            <a:headEnd/>
            <a:tailEnd/>
          </a:ln>
        </p:spPr>
      </p:pic>
      <p:sp>
        <p:nvSpPr>
          <p:cNvPr id="5" name="Rectangle 4"/>
          <p:cNvSpPr/>
          <p:nvPr/>
        </p:nvSpPr>
        <p:spPr>
          <a:xfrm>
            <a:off x="533400" y="1752600"/>
            <a:ext cx="4953000" cy="4493538"/>
          </a:xfrm>
          <a:prstGeom prst="rect">
            <a:avLst/>
          </a:prstGeom>
        </p:spPr>
        <p:txBody>
          <a:bodyPr wrap="square">
            <a:spAutoFit/>
          </a:bodyPr>
          <a:lstStyle/>
          <a:p>
            <a:pPr>
              <a:lnSpc>
                <a:spcPct val="130000"/>
              </a:lnSpc>
              <a:defRPr/>
            </a:pPr>
            <a:r>
              <a:rPr lang="en-US" sz="2400" dirty="0"/>
              <a:t> </a:t>
            </a:r>
            <a:r>
              <a:rPr lang="en-US" sz="2800" dirty="0"/>
              <a:t>Depending on the thickness</a:t>
            </a:r>
            <a:endParaRPr lang="en-US" sz="2400" dirty="0"/>
          </a:p>
          <a:p>
            <a:pPr>
              <a:lnSpc>
                <a:spcPct val="130000"/>
              </a:lnSpc>
              <a:defRPr/>
            </a:pPr>
            <a:r>
              <a:rPr lang="en-US" sz="2400" dirty="0"/>
              <a:t> (color coded)</a:t>
            </a:r>
          </a:p>
          <a:p>
            <a:pPr>
              <a:lnSpc>
                <a:spcPct val="130000"/>
              </a:lnSpc>
              <a:defRPr/>
            </a:pPr>
            <a:endParaRPr lang="en-US" sz="2400" dirty="0"/>
          </a:p>
          <a:p>
            <a:pPr>
              <a:lnSpc>
                <a:spcPct val="130000"/>
              </a:lnSpc>
              <a:defRPr/>
            </a:pPr>
            <a:r>
              <a:rPr lang="en-US" sz="2400" dirty="0"/>
              <a:t>black    000</a:t>
            </a:r>
          </a:p>
          <a:p>
            <a:pPr>
              <a:lnSpc>
                <a:spcPct val="130000"/>
              </a:lnSpc>
              <a:defRPr/>
            </a:pPr>
            <a:r>
              <a:rPr lang="en-US" sz="2400" dirty="0"/>
              <a:t>yellow   </a:t>
            </a:r>
            <a:r>
              <a:rPr lang="en-US" sz="2400" dirty="0">
                <a:solidFill>
                  <a:schemeClr val="accent1"/>
                </a:solidFill>
              </a:rPr>
              <a:t>00</a:t>
            </a:r>
          </a:p>
          <a:p>
            <a:pPr>
              <a:lnSpc>
                <a:spcPct val="130000"/>
              </a:lnSpc>
              <a:defRPr/>
            </a:pPr>
            <a:r>
              <a:rPr lang="en-US" sz="2400" dirty="0"/>
              <a:t>purple   </a:t>
            </a:r>
            <a:r>
              <a:rPr lang="en-US" sz="2400" dirty="0">
                <a:solidFill>
                  <a:schemeClr val="accent6">
                    <a:lumMod val="75000"/>
                  </a:schemeClr>
                </a:solidFill>
              </a:rPr>
              <a:t>0</a:t>
            </a:r>
          </a:p>
          <a:p>
            <a:pPr>
              <a:lnSpc>
                <a:spcPct val="130000"/>
              </a:lnSpc>
              <a:defRPr/>
            </a:pPr>
            <a:r>
              <a:rPr lang="en-US" sz="2400" dirty="0"/>
              <a:t>blue      </a:t>
            </a:r>
            <a:r>
              <a:rPr lang="en-US" sz="2400" dirty="0">
                <a:solidFill>
                  <a:srgbClr val="00B0F0"/>
                </a:solidFill>
              </a:rPr>
              <a:t>1</a:t>
            </a:r>
          </a:p>
          <a:p>
            <a:pPr>
              <a:lnSpc>
                <a:spcPct val="130000"/>
              </a:lnSpc>
              <a:defRPr/>
            </a:pPr>
            <a:r>
              <a:rPr lang="en-US" sz="2400" dirty="0"/>
              <a:t>green    </a:t>
            </a:r>
            <a:r>
              <a:rPr lang="en-US" sz="2400" dirty="0">
                <a:solidFill>
                  <a:srgbClr val="00B050"/>
                </a:solidFill>
              </a:rPr>
              <a:t>2</a:t>
            </a:r>
          </a:p>
          <a:p>
            <a:pPr>
              <a:lnSpc>
                <a:spcPct val="130000"/>
              </a:lnSpc>
              <a:defRPr/>
            </a:pPr>
            <a:r>
              <a:rPr lang="en-US" sz="2400" dirty="0"/>
              <a:t>red      </a:t>
            </a:r>
            <a:r>
              <a:rPr lang="en-US" sz="2400" dirty="0">
                <a:solidFill>
                  <a:srgbClr val="C00000"/>
                </a:solidFill>
              </a:rPr>
              <a:t> 3</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Drawn Cotton Rolls </a:t>
            </a:r>
          </a:p>
        </p:txBody>
      </p:sp>
      <p:sp>
        <p:nvSpPr>
          <p:cNvPr id="3" name="Content Placeholder 2"/>
          <p:cNvSpPr>
            <a:spLocks noGrp="1"/>
          </p:cNvSpPr>
          <p:nvPr>
            <p:ph idx="1"/>
          </p:nvPr>
        </p:nvSpPr>
        <p:spPr>
          <a:xfrm>
            <a:off x="457200" y="1219200"/>
            <a:ext cx="8229600" cy="5334000"/>
          </a:xfrm>
        </p:spPr>
        <p:txBody>
          <a:bodyPr>
            <a:normAutofit/>
          </a:bodyPr>
          <a:lstStyle/>
          <a:p>
            <a:r>
              <a:rPr lang="en-US" sz="2400" dirty="0"/>
              <a:t>Loose cotton rolled to desired diameter .</a:t>
            </a:r>
          </a:p>
          <a:p>
            <a:r>
              <a:rPr lang="en-US" sz="2400" dirty="0"/>
              <a:t>Already impregnated or  after insertion into the </a:t>
            </a:r>
            <a:r>
              <a:rPr lang="en-US" sz="2400" dirty="0" err="1"/>
              <a:t>sulcus</a:t>
            </a:r>
            <a:r>
              <a:rPr lang="en-US" sz="2400" dirty="0"/>
              <a:t> .</a:t>
            </a:r>
          </a:p>
          <a:p>
            <a:r>
              <a:rPr lang="en-US" sz="2400" dirty="0"/>
              <a:t>Used subsequent to cords .</a:t>
            </a:r>
          </a:p>
          <a:p>
            <a:endParaRPr lang="en-US" sz="2400" dirty="0"/>
          </a:p>
          <a:p>
            <a:r>
              <a:rPr lang="en-US" sz="2400" dirty="0">
                <a:solidFill>
                  <a:srgbClr val="C00000"/>
                </a:solidFill>
              </a:rPr>
              <a:t>Advantage –</a:t>
            </a:r>
          </a:p>
          <a:p>
            <a:r>
              <a:rPr lang="en-US" sz="2400" dirty="0"/>
              <a:t>Easier to insert in </a:t>
            </a:r>
            <a:r>
              <a:rPr lang="en-US" sz="2400" dirty="0" err="1"/>
              <a:t>sulcus</a:t>
            </a:r>
            <a:r>
              <a:rPr lang="en-US" sz="2400" dirty="0"/>
              <a:t> because of looseness.</a:t>
            </a:r>
          </a:p>
          <a:p>
            <a:r>
              <a:rPr lang="en-US" sz="2400" dirty="0"/>
              <a:t>Accommodate more chemicals than cords .</a:t>
            </a:r>
          </a:p>
          <a:p>
            <a:r>
              <a:rPr lang="en-US" sz="2400" dirty="0"/>
              <a:t>Efficient in widening the trough and generate more shrinkage in free </a:t>
            </a:r>
            <a:r>
              <a:rPr lang="en-US" sz="2400" dirty="0" err="1"/>
              <a:t>gingiva</a:t>
            </a:r>
            <a:r>
              <a:rPr lang="en-US" sz="2400" dirty="0"/>
              <a:t> .</a:t>
            </a:r>
          </a:p>
          <a:p>
            <a:endParaRPr lang="en-US" sz="2400" dirty="0"/>
          </a:p>
          <a:p>
            <a:r>
              <a:rPr lang="en-US" sz="2400" dirty="0">
                <a:solidFill>
                  <a:srgbClr val="C00000"/>
                </a:solidFill>
              </a:rPr>
              <a:t>Disadvantage -</a:t>
            </a:r>
          </a:p>
          <a:p>
            <a:r>
              <a:rPr lang="en-US" sz="2400" dirty="0"/>
              <a:t>Removal is difficult .</a:t>
            </a:r>
          </a:p>
          <a:p>
            <a:endParaRPr lang="en-US" dirty="0"/>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762000"/>
          </a:xfrm>
        </p:spPr>
        <p:txBody>
          <a:bodyPr>
            <a:normAutofit/>
          </a:bodyPr>
          <a:lstStyle/>
          <a:p>
            <a:r>
              <a:rPr lang="en-US" dirty="0"/>
              <a:t>Technique for Cord Insertion </a:t>
            </a:r>
          </a:p>
        </p:txBody>
      </p:sp>
      <p:sp>
        <p:nvSpPr>
          <p:cNvPr id="8" name="Content Placeholder 7"/>
          <p:cNvSpPr>
            <a:spLocks noGrp="1"/>
          </p:cNvSpPr>
          <p:nvPr>
            <p:ph idx="1"/>
          </p:nvPr>
        </p:nvSpPr>
        <p:spPr/>
        <p:txBody>
          <a:bodyPr/>
          <a:lstStyle/>
          <a:p>
            <a:endParaRPr lang="en-US" dirty="0"/>
          </a:p>
        </p:txBody>
      </p:sp>
      <p:pic>
        <p:nvPicPr>
          <p:cNvPr id="9219" name="Picture 3" descr="C:\Users\PC\Downloads\gtm\24392.jpg"/>
          <p:cNvPicPr>
            <a:picLocks noChangeAspect="1" noChangeArrowheads="1"/>
          </p:cNvPicPr>
          <p:nvPr/>
        </p:nvPicPr>
        <p:blipFill>
          <a:blip r:embed="rId3"/>
          <a:srcRect/>
          <a:stretch>
            <a:fillRect/>
          </a:stretch>
        </p:blipFill>
        <p:spPr bwMode="auto">
          <a:xfrm>
            <a:off x="4572000" y="1066800"/>
            <a:ext cx="4368800" cy="3987800"/>
          </a:xfrm>
          <a:prstGeom prst="rect">
            <a:avLst/>
          </a:prstGeom>
          <a:ln>
            <a:noFill/>
          </a:ln>
          <a:effectLst>
            <a:softEdge rad="112500"/>
          </a:effectLst>
        </p:spPr>
      </p:pic>
      <p:pic>
        <p:nvPicPr>
          <p:cNvPr id="9220" name="Picture 4" descr="C:\Users\PC\Downloads\gtm\franklin-economy-serrated-cord-packing-280-320.jpg"/>
          <p:cNvPicPr>
            <a:picLocks noChangeAspect="1" noChangeArrowheads="1"/>
          </p:cNvPicPr>
          <p:nvPr/>
        </p:nvPicPr>
        <p:blipFill>
          <a:blip r:embed="rId4"/>
          <a:srcRect/>
          <a:stretch>
            <a:fillRect/>
          </a:stretch>
        </p:blipFill>
        <p:spPr bwMode="auto">
          <a:xfrm>
            <a:off x="5562600" y="5257800"/>
            <a:ext cx="2571750" cy="1323975"/>
          </a:xfrm>
          <a:prstGeom prst="rect">
            <a:avLst/>
          </a:prstGeom>
          <a:ln>
            <a:noFill/>
          </a:ln>
          <a:effectLst>
            <a:softEdge rad="112500"/>
          </a:effectLst>
        </p:spPr>
      </p:pic>
      <p:pic>
        <p:nvPicPr>
          <p:cNvPr id="9221" name="Picture 5" descr="C:\Users\PC\Downloads\gtm\24403.jpg"/>
          <p:cNvPicPr>
            <a:picLocks noChangeAspect="1" noChangeArrowheads="1"/>
          </p:cNvPicPr>
          <p:nvPr/>
        </p:nvPicPr>
        <p:blipFill>
          <a:blip r:embed="rId5"/>
          <a:srcRect/>
          <a:stretch>
            <a:fillRect/>
          </a:stretch>
        </p:blipFill>
        <p:spPr bwMode="auto">
          <a:xfrm>
            <a:off x="685800" y="4114800"/>
            <a:ext cx="3327400" cy="2438400"/>
          </a:xfrm>
          <a:prstGeom prst="rect">
            <a:avLst/>
          </a:prstGeom>
          <a:ln>
            <a:noFill/>
          </a:ln>
          <a:effectLst>
            <a:softEdge rad="112500"/>
          </a:effectLst>
        </p:spPr>
      </p:pic>
      <p:pic>
        <p:nvPicPr>
          <p:cNvPr id="5121" name="Picture 1"/>
          <p:cNvPicPr>
            <a:picLocks noChangeAspect="1" noChangeArrowheads="1"/>
          </p:cNvPicPr>
          <p:nvPr/>
        </p:nvPicPr>
        <p:blipFill>
          <a:blip r:embed="rId6"/>
          <a:srcRect/>
          <a:stretch>
            <a:fillRect/>
          </a:stretch>
        </p:blipFill>
        <p:spPr bwMode="auto">
          <a:xfrm>
            <a:off x="0" y="1295400"/>
            <a:ext cx="4724400" cy="2757487"/>
          </a:xfrm>
          <a:prstGeom prst="rect">
            <a:avLst/>
          </a:prstGeom>
          <a:ln>
            <a:noFill/>
          </a:ln>
          <a:effectLst>
            <a:softEdge rad="112500"/>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p:cNvPicPr>
            <a:picLocks noGrp="1" noChangeAspect="1" noChangeArrowheads="1"/>
          </p:cNvPicPr>
          <p:nvPr>
            <p:ph idx="1"/>
          </p:nvPr>
        </p:nvPicPr>
        <p:blipFill>
          <a:blip r:embed="rId2">
            <a:lum bright="24000"/>
          </a:blip>
          <a:srcRect l="11687" t="10289" r="16649" b="3038"/>
          <a:stretch>
            <a:fillRect/>
          </a:stretch>
        </p:blipFill>
        <p:spPr bwMode="auto">
          <a:xfrm>
            <a:off x="228600" y="381000"/>
            <a:ext cx="3821565" cy="3004439"/>
          </a:xfrm>
          <a:prstGeom prst="rect">
            <a:avLst/>
          </a:prstGeom>
          <a:noFill/>
          <a:ln w="9525">
            <a:noFill/>
            <a:miter lim="800000"/>
            <a:headEnd/>
            <a:tailEnd/>
          </a:ln>
        </p:spPr>
      </p:pic>
      <p:pic>
        <p:nvPicPr>
          <p:cNvPr id="5" name="Picture 9"/>
          <p:cNvPicPr>
            <a:picLocks noChangeAspect="1" noChangeArrowheads="1"/>
          </p:cNvPicPr>
          <p:nvPr/>
        </p:nvPicPr>
        <p:blipFill>
          <a:blip r:embed="rId3" cstate="print">
            <a:lum bright="24000"/>
          </a:blip>
          <a:srcRect l="14841" t="12378" r="18398" b="8505"/>
          <a:stretch>
            <a:fillRect/>
          </a:stretch>
        </p:blipFill>
        <p:spPr bwMode="auto">
          <a:xfrm>
            <a:off x="5030788" y="333375"/>
            <a:ext cx="3744912" cy="3073400"/>
          </a:xfrm>
          <a:prstGeom prst="rect">
            <a:avLst/>
          </a:prstGeom>
          <a:noFill/>
          <a:ln w="9525">
            <a:noFill/>
            <a:miter lim="800000"/>
            <a:headEnd/>
            <a:tailEnd/>
          </a:ln>
        </p:spPr>
      </p:pic>
      <p:pic>
        <p:nvPicPr>
          <p:cNvPr id="6" name="Picture 13"/>
          <p:cNvPicPr>
            <a:picLocks noChangeAspect="1" noChangeArrowheads="1"/>
          </p:cNvPicPr>
          <p:nvPr/>
        </p:nvPicPr>
        <p:blipFill>
          <a:blip r:embed="rId4">
            <a:lum bright="30000"/>
          </a:blip>
          <a:srcRect l="14323" t="23827" r="16531" b="26909"/>
          <a:stretch>
            <a:fillRect/>
          </a:stretch>
        </p:blipFill>
        <p:spPr>
          <a:xfrm>
            <a:off x="2222500" y="3933825"/>
            <a:ext cx="4914900" cy="2424113"/>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8A3A8A8F-705A-3DD4-BAAC-D8CF0FD41E01}"/>
              </a:ext>
            </a:extLst>
          </p:cNvPr>
          <p:cNvSpPr>
            <a:spLocks noGrp="1" noChangeArrowheads="1"/>
          </p:cNvSpPr>
          <p:nvPr>
            <p:ph type="title"/>
          </p:nvPr>
        </p:nvSpPr>
        <p:spPr>
          <a:xfrm>
            <a:off x="1500188" y="190500"/>
            <a:ext cx="7491412" cy="1143000"/>
          </a:xfrm>
        </p:spPr>
        <p:txBody>
          <a:bodyPr/>
          <a:lstStyle/>
          <a:p>
            <a:r>
              <a:rPr lang="en-US" altLang="en-US"/>
              <a:t>Table of Content </a:t>
            </a:r>
          </a:p>
        </p:txBody>
      </p:sp>
      <p:sp>
        <p:nvSpPr>
          <p:cNvPr id="5123" name="Slide Number Placeholder 2">
            <a:extLst>
              <a:ext uri="{FF2B5EF4-FFF2-40B4-BE49-F238E27FC236}">
                <a16:creationId xmlns:a16="http://schemas.microsoft.com/office/drawing/2014/main" xmlns="" id="{F929D742-9ADC-D078-A08F-6F5EA7DD7699}"/>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fld id="{D2E25C30-C2BD-4636-823E-25FEC934D711}" type="slidenum">
              <a:rPr lang="en-US" altLang="en-US" smtClean="0"/>
              <a:pPr/>
              <a:t>3</a:t>
            </a:fld>
            <a:endParaRPr lang="en-US" altLang="en-US" sz="1400"/>
          </a:p>
        </p:txBody>
      </p:sp>
      <p:sp>
        <p:nvSpPr>
          <p:cNvPr id="5" name="TextBox 4">
            <a:extLst>
              <a:ext uri="{FF2B5EF4-FFF2-40B4-BE49-F238E27FC236}">
                <a16:creationId xmlns:a16="http://schemas.microsoft.com/office/drawing/2014/main" xmlns="" id="{BCB15D79-5D67-0EA6-C2FD-C3FEB442747B}"/>
              </a:ext>
            </a:extLst>
          </p:cNvPr>
          <p:cNvSpPr txBox="1"/>
          <p:nvPr/>
        </p:nvSpPr>
        <p:spPr>
          <a:xfrm>
            <a:off x="1790700" y="1798638"/>
            <a:ext cx="6400800" cy="2677656"/>
          </a:xfrm>
          <a:prstGeom prst="rect">
            <a:avLst/>
          </a:prstGeom>
          <a:noFill/>
        </p:spPr>
        <p:txBody>
          <a:bodyPr>
            <a:spAutoFit/>
          </a:bodyPr>
          <a:lstStyle/>
          <a:p>
            <a:pPr marL="342900" indent="-342900" eaLnBrk="1" hangingPunct="1">
              <a:buFont typeface="Arial" panose="020B0604020202020204" pitchFamily="34" charset="0"/>
              <a:buChar char="•"/>
              <a:defRPr/>
            </a:pPr>
            <a:r>
              <a:rPr lang="en-US" sz="2400" dirty="0"/>
              <a:t>Introduction</a:t>
            </a:r>
          </a:p>
          <a:p>
            <a:pPr marL="342900" indent="-342900" eaLnBrk="1" hangingPunct="1">
              <a:buFont typeface="Arial" panose="020B0604020202020204" pitchFamily="34" charset="0"/>
              <a:buChar char="•"/>
              <a:defRPr/>
            </a:pPr>
            <a:r>
              <a:rPr lang="en-US" sz="2400" dirty="0"/>
              <a:t>Definition</a:t>
            </a:r>
          </a:p>
          <a:p>
            <a:pPr marL="342900" indent="-342900" eaLnBrk="1" hangingPunct="1">
              <a:buFont typeface="Arial" panose="020B0604020202020204" pitchFamily="34" charset="0"/>
              <a:buChar char="•"/>
              <a:defRPr/>
            </a:pPr>
            <a:r>
              <a:rPr lang="en-US" sz="2400" dirty="0"/>
              <a:t>Biological width</a:t>
            </a:r>
          </a:p>
          <a:p>
            <a:pPr marL="342900" indent="-342900" eaLnBrk="1" hangingPunct="1">
              <a:buFont typeface="Arial" panose="020B0604020202020204" pitchFamily="34" charset="0"/>
              <a:buChar char="•"/>
              <a:defRPr/>
            </a:pPr>
            <a:r>
              <a:rPr lang="en-US" sz="2400" dirty="0"/>
              <a:t>Indication</a:t>
            </a:r>
          </a:p>
          <a:p>
            <a:pPr marL="342900" indent="-342900" eaLnBrk="1" hangingPunct="1">
              <a:buFont typeface="Arial" panose="020B0604020202020204" pitchFamily="34" charset="0"/>
              <a:buChar char="•"/>
              <a:defRPr/>
            </a:pPr>
            <a:r>
              <a:rPr lang="en-US" sz="2400" dirty="0"/>
              <a:t>Classification</a:t>
            </a:r>
          </a:p>
          <a:p>
            <a:pPr marL="342900" indent="-342900" eaLnBrk="1" hangingPunct="1">
              <a:buFont typeface="Arial" panose="020B0604020202020204" pitchFamily="34" charset="0"/>
              <a:buChar char="•"/>
              <a:defRPr/>
            </a:pPr>
            <a:r>
              <a:rPr lang="en-US" sz="2400" dirty="0"/>
              <a:t>Techniques of retraction</a:t>
            </a:r>
          </a:p>
          <a:p>
            <a:pPr marL="342900" indent="-342900" eaLnBrk="1" hangingPunct="1">
              <a:buFont typeface="Arial" panose="020B0604020202020204" pitchFamily="34" charset="0"/>
              <a:buChar char="•"/>
              <a:defRPr/>
            </a:pPr>
            <a:endParaRPr lang="en-US" sz="24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noChangeArrowheads="1"/>
          </p:cNvPicPr>
          <p:nvPr>
            <p:ph idx="1"/>
          </p:nvPr>
        </p:nvPicPr>
        <p:blipFill>
          <a:blip r:embed="rId2">
            <a:lum bright="18000"/>
          </a:blip>
          <a:srcRect l="16890" t="18005" r="20685" b="25745"/>
          <a:stretch>
            <a:fillRect/>
          </a:stretch>
        </p:blipFill>
        <p:spPr bwMode="auto">
          <a:xfrm>
            <a:off x="609600" y="1371600"/>
            <a:ext cx="4038600" cy="2209800"/>
          </a:xfrm>
          <a:prstGeom prst="rect">
            <a:avLst/>
          </a:prstGeom>
          <a:noFill/>
          <a:ln w="9525">
            <a:noFill/>
            <a:miter lim="800000"/>
            <a:headEnd/>
            <a:tailEnd/>
          </a:ln>
        </p:spPr>
      </p:pic>
      <p:pic>
        <p:nvPicPr>
          <p:cNvPr id="5" name="Picture 6"/>
          <p:cNvPicPr>
            <a:picLocks noChangeAspect="1" noChangeArrowheads="1"/>
          </p:cNvPicPr>
          <p:nvPr/>
        </p:nvPicPr>
        <p:blipFill>
          <a:blip r:embed="rId3">
            <a:lum bright="24000"/>
          </a:blip>
          <a:srcRect l="20238" t="13492" r="22359" b="30258"/>
          <a:stretch>
            <a:fillRect/>
          </a:stretch>
        </p:blipFill>
        <p:spPr bwMode="auto">
          <a:xfrm>
            <a:off x="5105400" y="1371600"/>
            <a:ext cx="3821112" cy="2268538"/>
          </a:xfrm>
          <a:prstGeom prst="rect">
            <a:avLst/>
          </a:prstGeom>
          <a:noFill/>
          <a:ln w="9525">
            <a:noFill/>
            <a:miter lim="800000"/>
            <a:headEnd/>
            <a:tailEnd/>
          </a:ln>
        </p:spPr>
      </p:pic>
      <p:pic>
        <p:nvPicPr>
          <p:cNvPr id="6" name="Picture 7"/>
          <p:cNvPicPr>
            <a:picLocks noChangeAspect="1" noChangeArrowheads="1"/>
          </p:cNvPicPr>
          <p:nvPr/>
        </p:nvPicPr>
        <p:blipFill>
          <a:blip r:embed="rId4">
            <a:lum bright="18000"/>
          </a:blip>
          <a:srcRect l="10120" t="22470" r="17336" b="23512"/>
          <a:stretch>
            <a:fillRect/>
          </a:stretch>
        </p:blipFill>
        <p:spPr bwMode="auto">
          <a:xfrm>
            <a:off x="508000" y="3960813"/>
            <a:ext cx="4133850" cy="2132012"/>
          </a:xfrm>
          <a:prstGeom prst="rect">
            <a:avLst/>
          </a:prstGeom>
          <a:noFill/>
          <a:ln w="9525">
            <a:noFill/>
            <a:miter lim="800000"/>
            <a:headEnd/>
            <a:tailEnd/>
          </a:ln>
        </p:spPr>
      </p:pic>
      <p:pic>
        <p:nvPicPr>
          <p:cNvPr id="7" name="Picture 8"/>
          <p:cNvPicPr>
            <a:picLocks noChangeAspect="1" noChangeArrowheads="1"/>
          </p:cNvPicPr>
          <p:nvPr/>
        </p:nvPicPr>
        <p:blipFill>
          <a:blip r:embed="rId5">
            <a:lum bright="12000"/>
          </a:blip>
          <a:srcRect l="13504" t="22470" r="27455" b="30258"/>
          <a:stretch>
            <a:fillRect/>
          </a:stretch>
        </p:blipFill>
        <p:spPr bwMode="auto">
          <a:xfrm>
            <a:off x="5186363" y="4005263"/>
            <a:ext cx="3822700" cy="2117725"/>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Techniques for gingival displacement </a:t>
            </a:r>
          </a:p>
        </p:txBody>
      </p:sp>
      <p:sp>
        <p:nvSpPr>
          <p:cNvPr id="3" name="Content Placeholder 2"/>
          <p:cNvSpPr>
            <a:spLocks noGrp="1"/>
          </p:cNvSpPr>
          <p:nvPr>
            <p:ph idx="1"/>
          </p:nvPr>
        </p:nvSpPr>
        <p:spPr>
          <a:xfrm>
            <a:off x="381000" y="1412874"/>
            <a:ext cx="8382000" cy="3243965"/>
          </a:xfrm>
        </p:spPr>
        <p:txBody>
          <a:bodyPr/>
          <a:lstStyle/>
          <a:p>
            <a:pPr marL="990600" lvl="1" indent="-533400">
              <a:buFont typeface="Wingdings" pitchFamily="2" charset="2"/>
              <a:buAutoNum type="arabicPeriod"/>
              <a:defRPr/>
            </a:pPr>
            <a:r>
              <a:rPr lang="en-US" sz="2400" dirty="0"/>
              <a:t>Single cord technique.</a:t>
            </a:r>
          </a:p>
          <a:p>
            <a:pPr marL="990600" lvl="1" indent="-533400">
              <a:buFont typeface="Wingdings" pitchFamily="2" charset="2"/>
              <a:buAutoNum type="arabicPeriod"/>
              <a:defRPr/>
            </a:pPr>
            <a:endParaRPr lang="en-US" sz="2400" dirty="0"/>
          </a:p>
          <a:p>
            <a:pPr marL="990600" lvl="1" indent="-533400">
              <a:buFont typeface="Wingdings" pitchFamily="2" charset="2"/>
              <a:buAutoNum type="arabicPeriod"/>
              <a:defRPr/>
            </a:pPr>
            <a:r>
              <a:rPr lang="en-US" sz="2400" dirty="0"/>
              <a:t>Double cord technique.</a:t>
            </a:r>
          </a:p>
          <a:p>
            <a:pPr marL="990600" lvl="1" indent="-533400">
              <a:buFont typeface="Wingdings" pitchFamily="2" charset="2"/>
              <a:buAutoNum type="arabicPeriod"/>
              <a:defRPr/>
            </a:pPr>
            <a:endParaRPr lang="en-US" sz="2400" dirty="0"/>
          </a:p>
          <a:p>
            <a:pPr marL="990600" lvl="1" indent="-533400">
              <a:buFont typeface="Wingdings" pitchFamily="2" charset="2"/>
              <a:buAutoNum type="arabicPeriod"/>
              <a:defRPr/>
            </a:pPr>
            <a:r>
              <a:rPr lang="en-US" sz="2400" dirty="0"/>
              <a:t>Infusion technique.</a:t>
            </a:r>
          </a:p>
          <a:p>
            <a:pPr marL="990600" lvl="1" indent="-533400">
              <a:buFont typeface="Wingdings" pitchFamily="2" charset="2"/>
              <a:buAutoNum type="arabicPeriod"/>
              <a:defRPr/>
            </a:pPr>
            <a:endParaRPr lang="en-US" sz="2400" dirty="0"/>
          </a:p>
          <a:p>
            <a:pPr marL="990600" lvl="1" indent="-533400">
              <a:buFont typeface="Wingdings" pitchFamily="2" charset="2"/>
              <a:buAutoNum type="arabicPeriod"/>
              <a:defRPr/>
            </a:pPr>
            <a:r>
              <a:rPr lang="en-US" sz="2400" dirty="0"/>
              <a:t>Every other tooth technique.</a:t>
            </a:r>
          </a:p>
          <a:p>
            <a:endParaRPr lang="en-US" sz="28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tretch>
            <a:fillRect/>
          </a:stretch>
        </p:blipFill>
        <p:spPr bwMode="auto">
          <a:xfrm>
            <a:off x="304800" y="1600200"/>
            <a:ext cx="3200400" cy="3886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495800" y="1600200"/>
            <a:ext cx="4648200" cy="3848100"/>
          </a:xfrm>
          <a:prstGeom prst="rect">
            <a:avLst/>
          </a:prstGeom>
          <a:noFill/>
          <a:ln w="9525">
            <a:noFill/>
            <a:miter lim="800000"/>
            <a:headEnd/>
            <a:tailEnd/>
          </a:ln>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Cord Technique </a:t>
            </a:r>
          </a:p>
        </p:txBody>
      </p:sp>
      <p:pic>
        <p:nvPicPr>
          <p:cNvPr id="3074" name="Picture 2"/>
          <p:cNvPicPr>
            <a:picLocks noGrp="1" noChangeAspect="1" noChangeArrowheads="1"/>
          </p:cNvPicPr>
          <p:nvPr>
            <p:ph idx="1"/>
          </p:nvPr>
        </p:nvPicPr>
        <p:blipFill>
          <a:blip r:embed="rId2"/>
          <a:stretch>
            <a:fillRect/>
          </a:stretch>
        </p:blipFill>
        <p:spPr bwMode="auto">
          <a:xfrm>
            <a:off x="1371600" y="1412874"/>
            <a:ext cx="5410200" cy="3768725"/>
          </a:xfrm>
          <a:prstGeom prst="rect">
            <a:avLst/>
          </a:prstGeom>
          <a:noFill/>
          <a:ln w="9525">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a:stretch>
            <a:fillRect/>
          </a:stretch>
        </p:blipFill>
        <p:spPr>
          <a:xfrm>
            <a:off x="228600" y="914400"/>
            <a:ext cx="4259155" cy="2817831"/>
          </a:xfrm>
          <a:noFill/>
        </p:spPr>
      </p:pic>
      <p:pic>
        <p:nvPicPr>
          <p:cNvPr id="5" name="Picture 5"/>
          <p:cNvPicPr>
            <a:picLocks noChangeAspect="1" noChangeArrowheads="1"/>
          </p:cNvPicPr>
          <p:nvPr/>
        </p:nvPicPr>
        <p:blipFill>
          <a:blip r:embed="rId3"/>
          <a:srcRect/>
          <a:stretch>
            <a:fillRect/>
          </a:stretch>
        </p:blipFill>
        <p:spPr bwMode="auto">
          <a:xfrm>
            <a:off x="4495800" y="3810000"/>
            <a:ext cx="4462463" cy="2817812"/>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a:stretch>
            <a:fillRect/>
          </a:stretch>
        </p:blipFill>
        <p:spPr>
          <a:xfrm>
            <a:off x="0" y="533400"/>
            <a:ext cx="4305300" cy="3149600"/>
          </a:xfrm>
          <a:noFill/>
        </p:spPr>
      </p:pic>
      <p:pic>
        <p:nvPicPr>
          <p:cNvPr id="5" name="Picture 5"/>
          <p:cNvPicPr>
            <a:picLocks noChangeAspect="1" noChangeArrowheads="1"/>
          </p:cNvPicPr>
          <p:nvPr/>
        </p:nvPicPr>
        <p:blipFill>
          <a:blip r:embed="rId3"/>
          <a:srcRect/>
          <a:stretch>
            <a:fillRect/>
          </a:stretch>
        </p:blipFill>
        <p:spPr bwMode="auto">
          <a:xfrm>
            <a:off x="4419600" y="609600"/>
            <a:ext cx="4397375" cy="3108325"/>
          </a:xfrm>
          <a:prstGeom prst="rect">
            <a:avLst/>
          </a:prstGeom>
          <a:noFill/>
          <a:ln w="9525">
            <a:noFill/>
            <a:miter lim="800000"/>
            <a:headEnd/>
            <a:tailEnd/>
          </a:ln>
        </p:spPr>
      </p:pic>
      <p:pic>
        <p:nvPicPr>
          <p:cNvPr id="6" name="Picture 6"/>
          <p:cNvPicPr>
            <a:picLocks noChangeAspect="1" noChangeArrowheads="1"/>
          </p:cNvPicPr>
          <p:nvPr/>
        </p:nvPicPr>
        <p:blipFill>
          <a:blip r:embed="rId4"/>
          <a:srcRect/>
          <a:stretch>
            <a:fillRect/>
          </a:stretch>
        </p:blipFill>
        <p:spPr bwMode="auto">
          <a:xfrm>
            <a:off x="2286000" y="3749675"/>
            <a:ext cx="4614863" cy="3108325"/>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Grp="1" noChangeAspect="1" noChangeArrowheads="1"/>
          </p:cNvPicPr>
          <p:nvPr>
            <p:ph idx="1"/>
          </p:nvPr>
        </p:nvPicPr>
        <p:blipFill>
          <a:blip r:embed="rId2"/>
          <a:srcRect/>
          <a:stretch>
            <a:fillRect/>
          </a:stretch>
        </p:blipFill>
        <p:spPr bwMode="auto">
          <a:xfrm>
            <a:off x="228600" y="685800"/>
            <a:ext cx="4305300" cy="285750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a:xfrm>
            <a:off x="5165725" y="685800"/>
            <a:ext cx="3978275" cy="3009900"/>
          </a:xfrm>
          <a:prstGeom prst="rect">
            <a:avLst/>
          </a:prstGeom>
          <a:noFill/>
        </p:spPr>
      </p:pic>
      <p:pic>
        <p:nvPicPr>
          <p:cNvPr id="6" name="Picture 5"/>
          <p:cNvPicPr>
            <a:picLocks noChangeAspect="1" noChangeArrowheads="1"/>
          </p:cNvPicPr>
          <p:nvPr/>
        </p:nvPicPr>
        <p:blipFill>
          <a:blip r:embed="rId4"/>
          <a:srcRect/>
          <a:stretch>
            <a:fillRect/>
          </a:stretch>
        </p:blipFill>
        <p:spPr bwMode="auto">
          <a:xfrm>
            <a:off x="2514600" y="3894137"/>
            <a:ext cx="4670425" cy="2963863"/>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t>nfusion Technique </a:t>
            </a:r>
            <a:endParaRPr lang="en-US" dirty="0"/>
          </a:p>
        </p:txBody>
      </p:sp>
      <p:pic>
        <p:nvPicPr>
          <p:cNvPr id="4" name="Picture 6"/>
          <p:cNvPicPr>
            <a:picLocks noGrp="1" noChangeAspect="1" noChangeArrowheads="1"/>
          </p:cNvPicPr>
          <p:nvPr>
            <p:ph idx="1"/>
          </p:nvPr>
        </p:nvPicPr>
        <p:blipFill>
          <a:blip r:embed="rId3"/>
          <a:srcRect/>
          <a:stretch>
            <a:fillRect/>
          </a:stretch>
        </p:blipFill>
        <p:spPr bwMode="auto">
          <a:xfrm>
            <a:off x="762000" y="1981200"/>
            <a:ext cx="3990476" cy="3657143"/>
          </a:xfrm>
          <a:prstGeom prst="rect">
            <a:avLst/>
          </a:prstGeom>
          <a:noFill/>
          <a:ln w="9525">
            <a:noFill/>
            <a:miter lim="800000"/>
            <a:headEnd/>
            <a:tailEnd/>
          </a:ln>
        </p:spPr>
      </p:pic>
      <p:pic>
        <p:nvPicPr>
          <p:cNvPr id="4098" name="Picture 2" descr="C:\Users\PC\Downloads\gtm\metal-dento-infusor-tips-ultradent-up122.jpg"/>
          <p:cNvPicPr>
            <a:picLocks noChangeAspect="1" noChangeArrowheads="1"/>
          </p:cNvPicPr>
          <p:nvPr/>
        </p:nvPicPr>
        <p:blipFill>
          <a:blip r:embed="rId4"/>
          <a:srcRect/>
          <a:stretch>
            <a:fillRect/>
          </a:stretch>
        </p:blipFill>
        <p:spPr bwMode="auto">
          <a:xfrm>
            <a:off x="5486400" y="2286000"/>
            <a:ext cx="2857500" cy="2857500"/>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Other Tooth Technique </a:t>
            </a:r>
          </a:p>
        </p:txBody>
      </p:sp>
      <p:pic>
        <p:nvPicPr>
          <p:cNvPr id="5122" name="Picture 2" descr="C:\Users\PC\Downloads\gtm\13191_2010_38_Fig1_HTML.jpg"/>
          <p:cNvPicPr>
            <a:picLocks noGrp="1" noChangeAspect="1" noChangeArrowheads="1"/>
          </p:cNvPicPr>
          <p:nvPr>
            <p:ph idx="1"/>
          </p:nvPr>
        </p:nvPicPr>
        <p:blipFill>
          <a:blip r:embed="rId2"/>
          <a:srcRect/>
          <a:stretch>
            <a:fillRect/>
          </a:stretch>
        </p:blipFill>
        <p:spPr bwMode="auto">
          <a:xfrm>
            <a:off x="228600" y="2057400"/>
            <a:ext cx="2438400" cy="2819400"/>
          </a:xfrm>
          <a:prstGeom prst="rect">
            <a:avLst/>
          </a:prstGeom>
          <a:noFill/>
        </p:spPr>
      </p:pic>
      <p:pic>
        <p:nvPicPr>
          <p:cNvPr id="5123" name="Picture 3" descr="C:\Users\PC\Downloads\gtm\13191_2010_38_Fig2_HTML.jpg"/>
          <p:cNvPicPr>
            <a:picLocks noChangeAspect="1" noChangeArrowheads="1"/>
          </p:cNvPicPr>
          <p:nvPr/>
        </p:nvPicPr>
        <p:blipFill>
          <a:blip r:embed="rId3"/>
          <a:srcRect/>
          <a:stretch>
            <a:fillRect/>
          </a:stretch>
        </p:blipFill>
        <p:spPr bwMode="auto">
          <a:xfrm>
            <a:off x="3124200" y="1981200"/>
            <a:ext cx="2514600" cy="3048000"/>
          </a:xfrm>
          <a:prstGeom prst="rect">
            <a:avLst/>
          </a:prstGeom>
          <a:noFill/>
        </p:spPr>
      </p:pic>
      <p:pic>
        <p:nvPicPr>
          <p:cNvPr id="5124" name="Picture 4" descr="C:\Users\PC\Downloads\gtm\13191_2010_38_Fig3_HTML.jpg"/>
          <p:cNvPicPr>
            <a:picLocks noChangeAspect="1" noChangeArrowheads="1"/>
          </p:cNvPicPr>
          <p:nvPr/>
        </p:nvPicPr>
        <p:blipFill>
          <a:blip r:embed="rId4"/>
          <a:srcRect/>
          <a:stretch>
            <a:fillRect/>
          </a:stretch>
        </p:blipFill>
        <p:spPr bwMode="auto">
          <a:xfrm>
            <a:off x="5943600" y="1981200"/>
            <a:ext cx="3048000" cy="304800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Users\PC\Downloads\gtm and cements\Good Morning 2.gif"/>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PC\Downloads\gtm\13191_2010_38_Fig4_HTML.jpg"/>
          <p:cNvPicPr>
            <a:picLocks noGrp="1" noChangeAspect="1" noChangeArrowheads="1"/>
          </p:cNvPicPr>
          <p:nvPr>
            <p:ph idx="1"/>
          </p:nvPr>
        </p:nvPicPr>
        <p:blipFill>
          <a:blip r:embed="rId2"/>
          <a:srcRect/>
          <a:stretch>
            <a:fillRect/>
          </a:stretch>
        </p:blipFill>
        <p:spPr bwMode="auto">
          <a:xfrm>
            <a:off x="0" y="1981200"/>
            <a:ext cx="2971800" cy="3886200"/>
          </a:xfrm>
          <a:prstGeom prst="rect">
            <a:avLst/>
          </a:prstGeom>
          <a:noFill/>
        </p:spPr>
      </p:pic>
      <p:pic>
        <p:nvPicPr>
          <p:cNvPr id="6147" name="Picture 3" descr="C:\Users\PC\Downloads\gtm\13191_2010_38_Fig5_HTML.jpg"/>
          <p:cNvPicPr>
            <a:picLocks noChangeAspect="1" noChangeArrowheads="1"/>
          </p:cNvPicPr>
          <p:nvPr/>
        </p:nvPicPr>
        <p:blipFill>
          <a:blip r:embed="rId3"/>
          <a:srcRect/>
          <a:stretch>
            <a:fillRect/>
          </a:stretch>
        </p:blipFill>
        <p:spPr bwMode="auto">
          <a:xfrm>
            <a:off x="2971800" y="1981200"/>
            <a:ext cx="3124200" cy="3886200"/>
          </a:xfrm>
          <a:prstGeom prst="rect">
            <a:avLst/>
          </a:prstGeom>
          <a:noFill/>
        </p:spPr>
      </p:pic>
      <p:pic>
        <p:nvPicPr>
          <p:cNvPr id="6148" name="Picture 4" descr="C:\Users\PC\Downloads\gtm\13191_2010_38_Fig6_HTML.jpg"/>
          <p:cNvPicPr>
            <a:picLocks noChangeAspect="1" noChangeArrowheads="1"/>
          </p:cNvPicPr>
          <p:nvPr/>
        </p:nvPicPr>
        <p:blipFill>
          <a:blip r:embed="rId4"/>
          <a:srcRect/>
          <a:stretch>
            <a:fillRect/>
          </a:stretch>
        </p:blipFill>
        <p:spPr bwMode="auto">
          <a:xfrm>
            <a:off x="6096000" y="1981200"/>
            <a:ext cx="2895600" cy="3886200"/>
          </a:xfrm>
          <a:prstGeom prst="rect">
            <a:avLst/>
          </a:prstGeom>
          <a:noFill/>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PC\Downloads\gtm\13191_2010_38_Fig7_HTML.jpg"/>
          <p:cNvPicPr>
            <a:picLocks noGrp="1" noChangeAspect="1" noChangeArrowheads="1"/>
          </p:cNvPicPr>
          <p:nvPr>
            <p:ph idx="1"/>
          </p:nvPr>
        </p:nvPicPr>
        <p:blipFill>
          <a:blip r:embed="rId2"/>
          <a:srcRect/>
          <a:stretch>
            <a:fillRect/>
          </a:stretch>
        </p:blipFill>
        <p:spPr bwMode="auto">
          <a:xfrm>
            <a:off x="0" y="1905000"/>
            <a:ext cx="3124200" cy="3352800"/>
          </a:xfrm>
          <a:prstGeom prst="rect">
            <a:avLst/>
          </a:prstGeom>
          <a:noFill/>
        </p:spPr>
      </p:pic>
      <p:pic>
        <p:nvPicPr>
          <p:cNvPr id="7171" name="Picture 3" descr="C:\Users\PC\Downloads\gtm\13191_2010_38_Fig8_HTML.jpg"/>
          <p:cNvPicPr>
            <a:picLocks noChangeAspect="1" noChangeArrowheads="1"/>
          </p:cNvPicPr>
          <p:nvPr/>
        </p:nvPicPr>
        <p:blipFill>
          <a:blip r:embed="rId3"/>
          <a:srcRect/>
          <a:stretch>
            <a:fillRect/>
          </a:stretch>
        </p:blipFill>
        <p:spPr bwMode="auto">
          <a:xfrm>
            <a:off x="3124200" y="1905000"/>
            <a:ext cx="3048000" cy="3352800"/>
          </a:xfrm>
          <a:prstGeom prst="rect">
            <a:avLst/>
          </a:prstGeom>
          <a:noFill/>
        </p:spPr>
      </p:pic>
      <p:pic>
        <p:nvPicPr>
          <p:cNvPr id="7172" name="Picture 4" descr="C:\Users\PC\Downloads\gtm\13191_2010_38_Fig9_HTML.jpg"/>
          <p:cNvPicPr>
            <a:picLocks noChangeAspect="1" noChangeArrowheads="1"/>
          </p:cNvPicPr>
          <p:nvPr/>
        </p:nvPicPr>
        <p:blipFill>
          <a:blip r:embed="rId4"/>
          <a:srcRect/>
          <a:stretch>
            <a:fillRect/>
          </a:stretch>
        </p:blipFill>
        <p:spPr bwMode="auto">
          <a:xfrm>
            <a:off x="6172200" y="1905000"/>
            <a:ext cx="2971800" cy="3352800"/>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PC\Downloads\gtm\13191_2010_38_Fig10_HTML.jpg"/>
          <p:cNvPicPr>
            <a:picLocks noGrp="1" noChangeAspect="1" noChangeArrowheads="1"/>
          </p:cNvPicPr>
          <p:nvPr>
            <p:ph idx="1"/>
          </p:nvPr>
        </p:nvPicPr>
        <p:blipFill>
          <a:blip r:embed="rId2"/>
          <a:srcRect/>
          <a:stretch>
            <a:fillRect/>
          </a:stretch>
        </p:blipFill>
        <p:spPr bwMode="auto">
          <a:xfrm>
            <a:off x="1371600" y="1828800"/>
            <a:ext cx="5943600" cy="4191000"/>
          </a:xfrm>
          <a:prstGeom prst="rect">
            <a:avLst/>
          </a:prstGeo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5">
            <a:extLst>
              <a:ext uri="{FF2B5EF4-FFF2-40B4-BE49-F238E27FC236}">
                <a16:creationId xmlns:a16="http://schemas.microsoft.com/office/drawing/2014/main" xmlns="" id="{DBABCB83-53EA-4516-B5C5-C15BCE69BA12}"/>
              </a:ext>
            </a:extLst>
          </p:cNvPr>
          <p:cNvSpPr>
            <a:spLocks noGrp="1" noChangeArrowheads="1"/>
          </p:cNvSpPr>
          <p:nvPr>
            <p:ph type="title"/>
          </p:nvPr>
        </p:nvSpPr>
        <p:spPr>
          <a:xfrm>
            <a:off x="1600200" y="228600"/>
            <a:ext cx="7729538" cy="2057400"/>
          </a:xfrm>
        </p:spPr>
        <p:txBody>
          <a:bodyPr/>
          <a:lstStyle/>
          <a:p>
            <a:r>
              <a:rPr lang="en-US" altLang="en-US" b="1">
                <a:solidFill>
                  <a:schemeClr val="tx1"/>
                </a:solidFill>
                <a:cs typeface="Times New Roman" panose="02020603050405020304" pitchFamily="18" charset="0"/>
              </a:rPr>
              <a:t> </a:t>
            </a:r>
            <a:r>
              <a:rPr lang="en-US" altLang="en-US" b="1"/>
              <a:t>Teaching Materials </a:t>
            </a:r>
            <a:r>
              <a:rPr lang="en-US" altLang="en-US" b="1">
                <a:cs typeface="Times New Roman" panose="02020603050405020304" pitchFamily="18" charset="0"/>
              </a:rPr>
              <a:t/>
            </a:r>
            <a:br>
              <a:rPr lang="en-US" altLang="en-US" b="1">
                <a:cs typeface="Times New Roman" panose="02020603050405020304" pitchFamily="18" charset="0"/>
              </a:rPr>
            </a:br>
            <a:endParaRPr lang="en-US" altLang="en-US" sz="2700" b="1">
              <a:cs typeface="Times New Roman" panose="02020603050405020304" pitchFamily="18" charset="0"/>
            </a:endParaRPr>
          </a:p>
        </p:txBody>
      </p:sp>
      <p:sp>
        <p:nvSpPr>
          <p:cNvPr id="99331" name="Slide Number Placeholder 2">
            <a:extLst>
              <a:ext uri="{FF2B5EF4-FFF2-40B4-BE49-F238E27FC236}">
                <a16:creationId xmlns:a16="http://schemas.microsoft.com/office/drawing/2014/main" xmlns="" id="{E06E535A-5EA3-E14A-1652-7DC2C4854DC1}"/>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D2E25C30-C2BD-4636-823E-25FEC934D711}" type="slidenum">
              <a:rPr lang="en-US" altLang="en-US" smtClean="0"/>
              <a:pPr>
                <a:defRPr/>
              </a:pPr>
              <a:t>43</a:t>
            </a:fld>
            <a:endParaRPr lang="en-US" altLang="en-US" sz="1400"/>
          </a:p>
        </p:txBody>
      </p:sp>
      <p:sp>
        <p:nvSpPr>
          <p:cNvPr id="2" name="TextBox 1">
            <a:extLst>
              <a:ext uri="{FF2B5EF4-FFF2-40B4-BE49-F238E27FC236}">
                <a16:creationId xmlns:a16="http://schemas.microsoft.com/office/drawing/2014/main" xmlns="" id="{DE789FAB-B6AD-B469-5062-201059B8782E}"/>
              </a:ext>
            </a:extLst>
          </p:cNvPr>
          <p:cNvSpPr txBox="1"/>
          <p:nvPr/>
        </p:nvSpPr>
        <p:spPr>
          <a:xfrm>
            <a:off x="1409700" y="1981200"/>
            <a:ext cx="6781800" cy="2973122"/>
          </a:xfrm>
          <a:prstGeom prst="rect">
            <a:avLst/>
          </a:prstGeom>
          <a:noFill/>
        </p:spPr>
        <p:txBody>
          <a:bodyPr>
            <a:spAutoFit/>
          </a:bodyPr>
          <a:lstStyle/>
          <a:p>
            <a:pPr marL="285750" indent="-285750">
              <a:buFont typeface="Arial" panose="020B0604020202020204" pitchFamily="34" charset="0"/>
              <a:buChar char="•"/>
            </a:pPr>
            <a:r>
              <a:rPr lang="en-US" sz="1800" dirty="0"/>
              <a:t>Operative dentistry: modern theory and practice ;M.A. Marzouk</a:t>
            </a:r>
          </a:p>
          <a:p>
            <a:pPr marL="285750" indent="-285750">
              <a:buFont typeface="Arial" panose="020B0604020202020204" pitchFamily="34" charset="0"/>
              <a:buChar char="•"/>
            </a:pPr>
            <a:endParaRPr lang="en-US" sz="1800" dirty="0"/>
          </a:p>
          <a:p>
            <a:pPr marL="285750" indent="-285750">
              <a:lnSpc>
                <a:spcPct val="80000"/>
              </a:lnSpc>
              <a:buFont typeface="Arial" panose="020B0604020202020204" pitchFamily="34" charset="0"/>
              <a:buChar char="•"/>
              <a:defRPr/>
            </a:pPr>
            <a:r>
              <a:rPr lang="en-US" sz="1800" dirty="0" err="1"/>
              <a:t>Shillingburg:Fundamentals</a:t>
            </a:r>
            <a:r>
              <a:rPr lang="en-US" sz="1800" dirty="0"/>
              <a:t> of fixed Prosthodontics.</a:t>
            </a:r>
          </a:p>
          <a:p>
            <a:pPr marL="285750" indent="-285750">
              <a:lnSpc>
                <a:spcPct val="80000"/>
              </a:lnSpc>
              <a:buFont typeface="Arial" panose="020B0604020202020204" pitchFamily="34" charset="0"/>
              <a:buChar char="•"/>
              <a:defRPr/>
            </a:pPr>
            <a:endParaRPr lang="en-US" dirty="0"/>
          </a:p>
          <a:p>
            <a:pPr marL="285750" indent="-285750">
              <a:lnSpc>
                <a:spcPct val="80000"/>
              </a:lnSpc>
              <a:buFont typeface="Arial" panose="020B0604020202020204" pitchFamily="34" charset="0"/>
              <a:buChar char="•"/>
              <a:defRPr/>
            </a:pPr>
            <a:r>
              <a:rPr lang="en-US" sz="1800" dirty="0" err="1"/>
              <a:t>sturdevent</a:t>
            </a:r>
            <a:r>
              <a:rPr lang="en-US" dirty="0" err="1"/>
              <a:t>’s</a:t>
            </a:r>
            <a:r>
              <a:rPr lang="en-US" dirty="0"/>
              <a:t> textbook of operative dentistry</a:t>
            </a:r>
            <a:endParaRPr lang="en-US" sz="1800" dirty="0"/>
          </a:p>
          <a:p>
            <a:pPr marL="285750" indent="-285750">
              <a:lnSpc>
                <a:spcPct val="80000"/>
              </a:lnSpc>
              <a:buFont typeface="Arial" panose="020B0604020202020204" pitchFamily="34" charset="0"/>
              <a:buChar char="•"/>
              <a:defRPr/>
            </a:pPr>
            <a:endParaRPr lang="en-US" sz="1800" dirty="0"/>
          </a:p>
          <a:p>
            <a:pPr marL="285750" indent="-285750">
              <a:lnSpc>
                <a:spcPct val="80000"/>
              </a:lnSpc>
              <a:buFont typeface="Arial" panose="020B0604020202020204" pitchFamily="34" charset="0"/>
              <a:buChar char="•"/>
              <a:defRPr/>
            </a:pPr>
            <a:r>
              <a:rPr lang="en-US" sz="1800" dirty="0"/>
              <a:t>Current concepts in gingival </a:t>
            </a:r>
            <a:r>
              <a:rPr lang="en-US" sz="1800" dirty="0" err="1"/>
              <a:t>displacement,DCNA</a:t>
            </a:r>
            <a:r>
              <a:rPr lang="en-US" sz="1800" dirty="0"/>
              <a:t> 48(2004),433-444.</a:t>
            </a:r>
          </a:p>
          <a:p>
            <a:pPr marL="285750" indent="-285750">
              <a:lnSpc>
                <a:spcPct val="80000"/>
              </a:lnSpc>
              <a:buFont typeface="Arial" panose="020B0604020202020204" pitchFamily="34" charset="0"/>
              <a:buChar char="•"/>
              <a:defRPr/>
            </a:pPr>
            <a:endParaRPr lang="en-US" sz="1800" dirty="0"/>
          </a:p>
          <a:p>
            <a:pPr marL="285750" indent="-285750">
              <a:lnSpc>
                <a:spcPct val="80000"/>
              </a:lnSpc>
              <a:buFont typeface="Arial" panose="020B0604020202020204" pitchFamily="34" charset="0"/>
              <a:buChar char="•"/>
              <a:defRPr/>
            </a:pPr>
            <a:r>
              <a:rPr lang="en-US" sz="1800" dirty="0"/>
              <a:t>Current methods of finish-line exposure by practicing prosthodontists. J </a:t>
            </a:r>
            <a:r>
              <a:rPr lang="en-US" sz="1800" dirty="0" err="1"/>
              <a:t>Prosthodont</a:t>
            </a:r>
            <a:r>
              <a:rPr lang="en-US" sz="1800" dirty="0"/>
              <a:t> l999;8:163.</a:t>
            </a:r>
          </a:p>
          <a:p>
            <a:pPr eaLnBrk="1" hangingPunct="1">
              <a:defRPr/>
            </a:pPr>
            <a:endParaRPr lang="en-US" dirty="0"/>
          </a:p>
          <a:p>
            <a:pPr eaLnBrk="1" hangingPunct="1">
              <a:defRPr/>
            </a:pP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97196"/>
          </a:xfrm>
        </p:spPr>
        <p:txBody>
          <a:bodyPr/>
          <a:lstStyle/>
          <a:p>
            <a:r>
              <a:rPr lang="en-US" altLang="en-US" sz="3600" b="1" dirty="0">
                <a:solidFill>
                  <a:schemeClr val="tx1"/>
                </a:solidFill>
                <a:cs typeface="Times New Roman" panose="02020603050405020304" pitchFamily="18" charset="0"/>
              </a:rPr>
              <a:t>TAKE HOME MESSEGE/ FOR THE TOPIC COVERED (SUMMARY) </a:t>
            </a:r>
            <a:endParaRPr lang="en-US" sz="3600" dirty="0"/>
          </a:p>
        </p:txBody>
      </p:sp>
      <p:sp>
        <p:nvSpPr>
          <p:cNvPr id="3" name="Content Placeholder 2"/>
          <p:cNvSpPr>
            <a:spLocks noGrp="1"/>
          </p:cNvSpPr>
          <p:nvPr>
            <p:ph idx="1"/>
          </p:nvPr>
        </p:nvSpPr>
        <p:spPr>
          <a:xfrm>
            <a:off x="381000" y="1828800"/>
            <a:ext cx="8229600" cy="4525963"/>
          </a:xfrm>
        </p:spPr>
        <p:txBody>
          <a:bodyPr>
            <a:normAutofit/>
          </a:bodyPr>
          <a:lstStyle/>
          <a:p>
            <a:r>
              <a:rPr lang="en-US" sz="2400" dirty="0"/>
              <a:t>There are a variety of techniques and materials that allow the clinician to manage the gingival tissues during restoration and when making an impression.</a:t>
            </a:r>
          </a:p>
          <a:p>
            <a:pPr>
              <a:buNone/>
            </a:pPr>
            <a:endParaRPr lang="en-US" sz="2400" dirty="0"/>
          </a:p>
          <a:p>
            <a:r>
              <a:rPr lang="en-US" sz="2400" dirty="0"/>
              <a:t>Gingival displacement is </a:t>
            </a:r>
            <a:r>
              <a:rPr lang="en-US" sz="2400" dirty="0">
                <a:effectLst>
                  <a:outerShdw blurRad="38100" dist="38100" dir="2700000" algn="tl">
                    <a:srgbClr val="FFFFFF"/>
                  </a:outerShdw>
                </a:effectLst>
              </a:rPr>
              <a:t>relatively simple </a:t>
            </a:r>
            <a:r>
              <a:rPr lang="en-US" sz="2400" dirty="0"/>
              <a:t>and</a:t>
            </a:r>
            <a:r>
              <a:rPr lang="en-US" sz="2400" dirty="0">
                <a:effectLst>
                  <a:outerShdw blurRad="38100" dist="38100" dir="2700000" algn="tl">
                    <a:srgbClr val="FFFFFF"/>
                  </a:outerShdw>
                </a:effectLst>
              </a:rPr>
              <a:t> effective</a:t>
            </a:r>
            <a:r>
              <a:rPr lang="en-US" sz="2400" dirty="0"/>
              <a:t> when dealing with healthy gingival tissues.</a:t>
            </a:r>
          </a:p>
          <a:p>
            <a:pPr>
              <a:buNone/>
            </a:pPr>
            <a:endParaRPr lang="en-US" sz="2400" dirty="0"/>
          </a:p>
          <a:p>
            <a:r>
              <a:rPr lang="en-US" sz="2400" dirty="0"/>
              <a:t>Of the various types of methods available, in most cases, gingival retraction cord  along with haemostatic agents is the most effective method for retracting tissue to the depth of the </a:t>
            </a:r>
            <a:r>
              <a:rPr lang="en-US" sz="2400" dirty="0" err="1"/>
              <a:t>sulcus</a:t>
            </a:r>
            <a:r>
              <a:rPr lang="en-US" sz="2400" dirty="0"/>
              <a: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Every method has its advantages and indications. In any case, the control of the soft tissue for exposing the margins of the tooth preparation for restoration and impression making is critical.</a:t>
            </a:r>
          </a:p>
          <a:p>
            <a:pPr>
              <a:buNone/>
            </a:pPr>
            <a:endParaRPr lang="en-US" sz="2400" dirty="0"/>
          </a:p>
          <a:p>
            <a:r>
              <a:rPr lang="en-US" sz="2400" dirty="0"/>
              <a:t>It would be worthwhile for the clinician to understand all the choices available.</a:t>
            </a:r>
          </a:p>
          <a:p>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xmlns="" id="{C83146A3-C2DF-FEC9-7AFF-33C5A17D4A39}"/>
              </a:ext>
            </a:extLst>
          </p:cNvPr>
          <p:cNvSpPr>
            <a:spLocks noGrp="1" noChangeArrowheads="1"/>
          </p:cNvSpPr>
          <p:nvPr>
            <p:ph type="title"/>
          </p:nvPr>
        </p:nvSpPr>
        <p:spPr>
          <a:xfrm>
            <a:off x="1600200" y="990600"/>
            <a:ext cx="7886700" cy="1093788"/>
          </a:xfrm>
        </p:spPr>
        <p:txBody>
          <a:bodyPr/>
          <a:lstStyle/>
          <a:p>
            <a:r>
              <a:rPr lang="en-US" altLang="en-US">
                <a:cs typeface="Times New Roman" panose="02020603050405020304" pitchFamily="18" charset="0"/>
              </a:rPr>
              <a:t>Question &amp; Answer Session</a:t>
            </a:r>
            <a:endParaRPr lang="en-US" altLang="en-US" sz="1800"/>
          </a:p>
        </p:txBody>
      </p:sp>
      <p:sp>
        <p:nvSpPr>
          <p:cNvPr id="102403" name="Slide Number Placeholder 1">
            <a:extLst>
              <a:ext uri="{FF2B5EF4-FFF2-40B4-BE49-F238E27FC236}">
                <a16:creationId xmlns:a16="http://schemas.microsoft.com/office/drawing/2014/main" xmlns="" id="{D300536B-62AD-6310-B406-49B7F61A7953}"/>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D2E25C30-C2BD-4636-823E-25FEC934D711}" type="slidenum">
              <a:rPr lang="en-US" altLang="en-US" smtClean="0"/>
              <a:pPr>
                <a:defRPr/>
              </a:pPr>
              <a:t>46</a:t>
            </a:fld>
            <a:endParaRPr lang="en-US" altLang="en-US" sz="1400"/>
          </a:p>
        </p:txBody>
      </p:sp>
      <p:sp>
        <p:nvSpPr>
          <p:cNvPr id="4" name="Rectangle 3"/>
          <p:cNvSpPr/>
          <p:nvPr/>
        </p:nvSpPr>
        <p:spPr bwMode="auto">
          <a:xfrm>
            <a:off x="381000" y="2895600"/>
            <a:ext cx="8305800" cy="1676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457200" indent="-457200" algn="ctr" defTabSz="914099" fontAlgn="base">
              <a:spcBef>
                <a:spcPct val="0"/>
              </a:spcBef>
              <a:spcAft>
                <a:spcPct val="0"/>
              </a:spcAft>
              <a:buAutoNum type="arabicPeriod"/>
            </a:pPr>
            <a:r>
              <a:rPr lang="en-US" sz="2300" dirty="0" smtClean="0">
                <a:solidFill>
                  <a:srgbClr val="FFFFFF"/>
                </a:solidFill>
                <a:effectLst>
                  <a:outerShdw blurRad="38100" dist="38100" dir="2700000" algn="tl">
                    <a:srgbClr val="000000">
                      <a:alpha val="43137"/>
                    </a:srgbClr>
                  </a:outerShdw>
                </a:effectLst>
                <a:latin typeface="Segoe" pitchFamily="34" charset="0"/>
              </a:rPr>
              <a:t>Describe various ways of gingival tissue management?</a:t>
            </a:r>
          </a:p>
          <a:p>
            <a:pPr marL="457200" indent="-457200" algn="ctr" defTabSz="914099" fontAlgn="base">
              <a:spcBef>
                <a:spcPct val="0"/>
              </a:spcBef>
              <a:spcAft>
                <a:spcPct val="0"/>
              </a:spcAft>
              <a:buAutoNum type="arabicPeriod"/>
            </a:pPr>
            <a:r>
              <a:rPr lang="en-US" sz="2300" dirty="0" smtClean="0">
                <a:solidFill>
                  <a:srgbClr val="FFFFFF"/>
                </a:solidFill>
                <a:effectLst>
                  <a:outerShdw blurRad="38100" dist="38100" dir="2700000" algn="tl">
                    <a:srgbClr val="000000">
                      <a:alpha val="43137"/>
                    </a:srgbClr>
                  </a:outerShdw>
                </a:effectLst>
                <a:latin typeface="Segoe" pitchFamily="34" charset="0"/>
              </a:rPr>
              <a:t>Describe mechanical method in detail?</a:t>
            </a:r>
          </a:p>
          <a:p>
            <a:pPr marL="457200" indent="-457200" algn="ctr" defTabSz="914099" fontAlgn="base">
              <a:spcBef>
                <a:spcPct val="0"/>
              </a:spcBef>
              <a:spcAft>
                <a:spcPct val="0"/>
              </a:spcAft>
              <a:buAutoNum type="arabicPeriod"/>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381000" y="1412874"/>
            <a:ext cx="8382000" cy="5064125"/>
          </a:xfrm>
        </p:spPr>
        <p:txBody>
          <a:bodyPr>
            <a:normAutofit lnSpcReduction="10000"/>
          </a:bodyPr>
          <a:lstStyle/>
          <a:p>
            <a:r>
              <a:rPr lang="en-US" sz="2400" dirty="0"/>
              <a:t>Operative dentistry: modern theory and practice ;M.A. </a:t>
            </a:r>
            <a:r>
              <a:rPr lang="en-US" sz="2400" dirty="0" err="1"/>
              <a:t>Marzouk</a:t>
            </a:r>
            <a:endParaRPr lang="en-US" sz="2400" dirty="0"/>
          </a:p>
          <a:p>
            <a:endParaRPr lang="en-US" sz="2400" dirty="0"/>
          </a:p>
          <a:p>
            <a:pPr>
              <a:lnSpc>
                <a:spcPct val="80000"/>
              </a:lnSpc>
              <a:defRPr/>
            </a:pPr>
            <a:r>
              <a:rPr lang="en-US" sz="2400" dirty="0" err="1"/>
              <a:t>Shillingburg:Fundamentals</a:t>
            </a:r>
            <a:r>
              <a:rPr lang="en-US" sz="2400" dirty="0"/>
              <a:t> of fixed </a:t>
            </a:r>
            <a:r>
              <a:rPr lang="en-US" sz="2400" dirty="0" err="1"/>
              <a:t>Prosthodontics</a:t>
            </a:r>
            <a:r>
              <a:rPr lang="en-US" sz="2400" dirty="0"/>
              <a:t>.</a:t>
            </a:r>
          </a:p>
          <a:p>
            <a:pPr>
              <a:lnSpc>
                <a:spcPct val="80000"/>
              </a:lnSpc>
              <a:defRPr/>
            </a:pPr>
            <a:endParaRPr lang="en-US" sz="2400" dirty="0"/>
          </a:p>
          <a:p>
            <a:pPr>
              <a:lnSpc>
                <a:spcPct val="80000"/>
              </a:lnSpc>
              <a:defRPr/>
            </a:pPr>
            <a:r>
              <a:rPr lang="en-US" sz="2400" dirty="0"/>
              <a:t>Current concepts in gingival </a:t>
            </a:r>
            <a:r>
              <a:rPr lang="en-US" sz="2400" dirty="0" err="1"/>
              <a:t>displacement,DCNA</a:t>
            </a:r>
            <a:r>
              <a:rPr lang="en-US" sz="2400" dirty="0"/>
              <a:t> 48(2004),433-444.</a:t>
            </a:r>
          </a:p>
          <a:p>
            <a:pPr>
              <a:lnSpc>
                <a:spcPct val="80000"/>
              </a:lnSpc>
              <a:defRPr/>
            </a:pPr>
            <a:endParaRPr lang="en-US" sz="2400" dirty="0"/>
          </a:p>
          <a:p>
            <a:pPr>
              <a:lnSpc>
                <a:spcPct val="80000"/>
              </a:lnSpc>
              <a:defRPr/>
            </a:pPr>
            <a:r>
              <a:rPr lang="en-US" sz="2400" dirty="0"/>
              <a:t>Current methods of finish-line exposure by practicing </a:t>
            </a:r>
            <a:r>
              <a:rPr lang="en-US" sz="2400" dirty="0" err="1"/>
              <a:t>prosthodontists</a:t>
            </a:r>
            <a:r>
              <a:rPr lang="en-US" sz="2400" dirty="0"/>
              <a:t>. J </a:t>
            </a:r>
            <a:r>
              <a:rPr lang="en-US" sz="2400" dirty="0" err="1"/>
              <a:t>Prosthodont</a:t>
            </a:r>
            <a:r>
              <a:rPr lang="en-US" sz="2400" dirty="0"/>
              <a:t> l999;8:163.</a:t>
            </a:r>
          </a:p>
          <a:p>
            <a:pPr>
              <a:lnSpc>
                <a:spcPct val="80000"/>
              </a:lnSpc>
              <a:defRPr/>
            </a:pPr>
            <a:endParaRPr lang="en-US" sz="2400" dirty="0"/>
          </a:p>
          <a:p>
            <a:pPr>
              <a:lnSpc>
                <a:spcPct val="80000"/>
              </a:lnSpc>
              <a:defRPr/>
            </a:pPr>
            <a:r>
              <a:rPr lang="en-US" sz="2400" dirty="0"/>
              <a:t>Tissue management with a new gingival retraction material: a preliminary clinical </a:t>
            </a:r>
            <a:r>
              <a:rPr lang="en-US" sz="2400" dirty="0" err="1"/>
              <a:t>report.J</a:t>
            </a:r>
            <a:r>
              <a:rPr lang="en-US" sz="2400" dirty="0"/>
              <a:t> </a:t>
            </a:r>
            <a:r>
              <a:rPr lang="en-US" sz="2400" dirty="0" err="1"/>
              <a:t>Prosthet</a:t>
            </a:r>
            <a:r>
              <a:rPr lang="en-US" sz="2400" dirty="0"/>
              <a:t> Dent 1996;75:242.</a:t>
            </a:r>
          </a:p>
          <a:p>
            <a:pPr>
              <a:lnSpc>
                <a:spcPct val="80000"/>
              </a:lnSpc>
              <a:defRPr/>
            </a:pPr>
            <a:endParaRPr lang="en-US" sz="2400" dirty="0"/>
          </a:p>
          <a:p>
            <a:pPr>
              <a:lnSpc>
                <a:spcPct val="80000"/>
              </a:lnSpc>
              <a:defRPr/>
            </a:pPr>
            <a:r>
              <a:rPr lang="en-US" sz="2400" dirty="0"/>
              <a:t>Clinical trail of gingival retraction cords.</a:t>
            </a:r>
            <a:r>
              <a:rPr lang="de-DE" sz="2400" dirty="0"/>
              <a:t>J Prosthet Dent 1999:81:258.</a:t>
            </a:r>
          </a:p>
          <a:p>
            <a:pPr>
              <a:lnSpc>
                <a:spcPct val="80000"/>
              </a:lnSpc>
              <a:defRPr/>
            </a:pPr>
            <a:endParaRPr lang="en-US" sz="2800" i="1" dirty="0"/>
          </a:p>
          <a:p>
            <a:pPr>
              <a:lnSpc>
                <a:spcPct val="80000"/>
              </a:lnSpc>
              <a:buFont typeface="Wingdings" pitchFamily="2" charset="2"/>
              <a:buChar char="Ø"/>
              <a:defRPr/>
            </a:pPr>
            <a:endParaRPr lang="en-US" dirty="0"/>
          </a:p>
          <a:p>
            <a:pPr>
              <a:lnSpc>
                <a:spcPct val="80000"/>
              </a:lnSpc>
              <a:buNone/>
              <a:defRPr/>
            </a:pPr>
            <a:endParaRPr lang="en-US" dirty="0"/>
          </a:p>
          <a:p>
            <a:pPr>
              <a:lnSpc>
                <a:spcPct val="80000"/>
              </a:lnSpc>
              <a:defRPr/>
            </a:pPr>
            <a:endParaRPr lang="en-IN" dirty="0"/>
          </a:p>
          <a:p>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C:\Users\PC\Downloads\gtm and cements\Thank-You.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153400" cy="3422475"/>
          </a:xfrm>
        </p:spPr>
        <p:txBody>
          <a:bodyPr/>
          <a:lstStyle/>
          <a:p>
            <a:endParaRPr lang="en-US" sz="2400" dirty="0"/>
          </a:p>
          <a:p>
            <a:r>
              <a:rPr lang="en-US" sz="2400" dirty="0"/>
              <a:t>In the context of general operative treatment procedures, Gingival tissue management relates to the various techniques applied in order to displace gingival tissue from the proposed operating site .</a:t>
            </a:r>
          </a:p>
          <a:p>
            <a:pPr>
              <a:buNone/>
            </a:pPr>
            <a:endParaRPr lang="en-US" sz="2400" dirty="0"/>
          </a:p>
          <a:p>
            <a:r>
              <a:rPr lang="en-US" sz="2400" dirty="0"/>
              <a:t>Such gingival tissue displacement is often required in order to carry out the principles of cavity design and restoration.</a:t>
            </a:r>
          </a:p>
          <a:p>
            <a:endParaRPr lang="en-US" dirty="0"/>
          </a:p>
        </p:txBody>
      </p:sp>
      <p:pic>
        <p:nvPicPr>
          <p:cNvPr id="34817" name="Picture 1" descr="C:\Users\PC\Downloads\gtm and cements\dryz_clin_c.jpg"/>
          <p:cNvPicPr>
            <a:picLocks noChangeAspect="1" noChangeArrowheads="1"/>
          </p:cNvPicPr>
          <p:nvPr/>
        </p:nvPicPr>
        <p:blipFill>
          <a:blip r:embed="rId3"/>
          <a:srcRect/>
          <a:stretch>
            <a:fillRect/>
          </a:stretch>
        </p:blipFill>
        <p:spPr bwMode="auto">
          <a:xfrm>
            <a:off x="2590800" y="3733800"/>
            <a:ext cx="4267200" cy="30480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4"/>
            <a:ext cx="8382000" cy="4683125"/>
          </a:xfrm>
        </p:spPr>
        <p:txBody>
          <a:bodyPr>
            <a:normAutofit/>
          </a:bodyPr>
          <a:lstStyle/>
          <a:p>
            <a:r>
              <a:rPr lang="en-US" sz="2400" dirty="0"/>
              <a:t>The goal of the procedure is to reversibly displace the gingival tissues in a lateral direction so that a bulk of low-viscosity impression material can be introduced into the widened </a:t>
            </a:r>
            <a:r>
              <a:rPr lang="en-US" sz="2400" dirty="0" err="1"/>
              <a:t>sulcus</a:t>
            </a:r>
            <a:r>
              <a:rPr lang="en-US" sz="2400" dirty="0"/>
              <a:t> and capture the marginal detail.</a:t>
            </a:r>
          </a:p>
          <a:p>
            <a:endParaRPr lang="en-US" sz="2400" dirty="0"/>
          </a:p>
          <a:p>
            <a:r>
              <a:rPr lang="en-US" sz="2400" dirty="0"/>
              <a:t>Critical </a:t>
            </a:r>
            <a:r>
              <a:rPr lang="en-US" sz="2400" dirty="0" err="1"/>
              <a:t>sulcular</a:t>
            </a:r>
            <a:r>
              <a:rPr lang="en-US" sz="2400" dirty="0"/>
              <a:t> width   - 0.2 mm </a:t>
            </a:r>
          </a:p>
          <a:p>
            <a:endParaRPr lang="en-US" sz="2400" dirty="0"/>
          </a:p>
          <a:p>
            <a:r>
              <a:rPr lang="en-US" sz="2400" dirty="0"/>
              <a:t>Optimal position of cervical  margin in </a:t>
            </a:r>
            <a:r>
              <a:rPr lang="en-US" sz="2400" dirty="0" err="1"/>
              <a:t>sulcus</a:t>
            </a:r>
            <a:r>
              <a:rPr lang="en-US" sz="2400" dirty="0"/>
              <a:t> from healthy free </a:t>
            </a:r>
            <a:r>
              <a:rPr lang="en-US" sz="2400" dirty="0" err="1"/>
              <a:t>gingiva</a:t>
            </a:r>
            <a:r>
              <a:rPr lang="en-US" sz="2400" dirty="0"/>
              <a:t> margin  -  0.5mm</a:t>
            </a:r>
          </a:p>
          <a:p>
            <a:endParaRPr lang="en-US" sz="2400" dirty="0"/>
          </a:p>
          <a:p>
            <a:r>
              <a:rPr lang="en-US" sz="2400" dirty="0"/>
              <a:t>Optimal position of cervical  margin in </a:t>
            </a:r>
            <a:r>
              <a:rPr lang="en-US" sz="2400" dirty="0" err="1"/>
              <a:t>sulcus</a:t>
            </a:r>
            <a:r>
              <a:rPr lang="en-US" sz="2400" dirty="0"/>
              <a:t> from crest of the alveolar bone  -3.0 to 4.0 mm</a:t>
            </a:r>
          </a:p>
          <a:p>
            <a:endParaRPr lang="en-US" sz="2400" dirty="0"/>
          </a:p>
          <a:p>
            <a:endParaRPr lang="en-US" sz="2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609600"/>
          </a:xfrm>
        </p:spPr>
        <p:txBody>
          <a:bodyPr>
            <a:normAutofit/>
          </a:bodyPr>
          <a:lstStyle/>
          <a:p>
            <a:r>
              <a:rPr lang="en-US" sz="4000" dirty="0"/>
              <a:t>Indications</a:t>
            </a:r>
          </a:p>
        </p:txBody>
      </p:sp>
      <p:sp>
        <p:nvSpPr>
          <p:cNvPr id="20483" name="Rectangle 3"/>
          <p:cNvSpPr>
            <a:spLocks noGrp="1" noChangeArrowheads="1"/>
          </p:cNvSpPr>
          <p:nvPr>
            <p:ph idx="1"/>
          </p:nvPr>
        </p:nvSpPr>
        <p:spPr>
          <a:xfrm>
            <a:off x="228600" y="1447800"/>
            <a:ext cx="8915400" cy="5410200"/>
          </a:xfrm>
        </p:spPr>
        <p:txBody>
          <a:bodyPr>
            <a:normAutofit/>
          </a:bodyPr>
          <a:lstStyle/>
          <a:p>
            <a:pPr>
              <a:lnSpc>
                <a:spcPct val="80000"/>
              </a:lnSpc>
            </a:pPr>
            <a:r>
              <a:rPr lang="en-US" sz="2400" dirty="0"/>
              <a:t>Cavity preparation extends into the </a:t>
            </a:r>
            <a:r>
              <a:rPr lang="en-US" sz="2400" dirty="0" err="1"/>
              <a:t>subgingival</a:t>
            </a:r>
            <a:r>
              <a:rPr lang="en-US" sz="2400" dirty="0"/>
              <a:t> area as in class II and class V cavity preparation.</a:t>
            </a:r>
          </a:p>
          <a:p>
            <a:pPr>
              <a:lnSpc>
                <a:spcPct val="80000"/>
              </a:lnSpc>
            </a:pPr>
            <a:endParaRPr lang="en-US" sz="2400" dirty="0"/>
          </a:p>
          <a:p>
            <a:pPr>
              <a:lnSpc>
                <a:spcPct val="80000"/>
              </a:lnSpc>
            </a:pPr>
            <a:r>
              <a:rPr lang="en-US" sz="2400" dirty="0"/>
              <a:t>Aesthetics.</a:t>
            </a:r>
          </a:p>
          <a:p>
            <a:pPr>
              <a:lnSpc>
                <a:spcPct val="80000"/>
              </a:lnSpc>
            </a:pPr>
            <a:endParaRPr lang="en-US" sz="2400" dirty="0"/>
          </a:p>
          <a:p>
            <a:pPr>
              <a:lnSpc>
                <a:spcPct val="80000"/>
              </a:lnSpc>
            </a:pPr>
            <a:r>
              <a:rPr lang="en-US" sz="2400" dirty="0"/>
              <a:t>Making impression in area of  gingival </a:t>
            </a:r>
            <a:r>
              <a:rPr lang="en-US" sz="2400" dirty="0" err="1"/>
              <a:t>sulcus</a:t>
            </a:r>
            <a:r>
              <a:rPr lang="en-US" sz="2400" dirty="0"/>
              <a:t>.</a:t>
            </a:r>
          </a:p>
          <a:p>
            <a:pPr>
              <a:lnSpc>
                <a:spcPct val="80000"/>
              </a:lnSpc>
            </a:pPr>
            <a:endParaRPr lang="en-US" sz="2400" dirty="0"/>
          </a:p>
          <a:p>
            <a:pPr>
              <a:lnSpc>
                <a:spcPct val="80000"/>
              </a:lnSpc>
            </a:pPr>
            <a:r>
              <a:rPr lang="en-US" sz="2400" dirty="0"/>
              <a:t>Enhancing the retention</a:t>
            </a:r>
          </a:p>
          <a:p>
            <a:pPr>
              <a:lnSpc>
                <a:spcPct val="80000"/>
              </a:lnSpc>
            </a:pPr>
            <a:endParaRPr lang="en-US" sz="2400" dirty="0"/>
          </a:p>
          <a:p>
            <a:pPr>
              <a:lnSpc>
                <a:spcPct val="80000"/>
              </a:lnSpc>
            </a:pPr>
            <a:r>
              <a:rPr lang="en-US" sz="2400" dirty="0"/>
              <a:t>Removal of Gingival overgrowth hindering  operative procedure .</a:t>
            </a:r>
          </a:p>
          <a:p>
            <a:pPr>
              <a:lnSpc>
                <a:spcPct val="80000"/>
              </a:lnSpc>
            </a:pPr>
            <a:endParaRPr lang="en-US" sz="2400" dirty="0"/>
          </a:p>
          <a:p>
            <a:pPr>
              <a:lnSpc>
                <a:spcPct val="80000"/>
              </a:lnSpc>
            </a:pPr>
            <a:r>
              <a:rPr lang="en-US" sz="2400" dirty="0"/>
              <a:t>Control gingival </a:t>
            </a:r>
            <a:r>
              <a:rPr lang="en-US" sz="2400" dirty="0" err="1"/>
              <a:t>haemorrhage</a:t>
            </a:r>
            <a:r>
              <a:rPr lang="en-US" sz="2400" dirty="0"/>
              <a:t>  or fluid flow during operative procedure.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l"/>
            <a:r>
              <a:rPr lang="en-US" dirty="0"/>
              <a:t>Prerequisites </a:t>
            </a:r>
          </a:p>
        </p:txBody>
      </p:sp>
      <p:sp>
        <p:nvSpPr>
          <p:cNvPr id="3" name="Content Placeholder 2"/>
          <p:cNvSpPr>
            <a:spLocks noGrp="1"/>
          </p:cNvSpPr>
          <p:nvPr>
            <p:ph idx="1"/>
          </p:nvPr>
        </p:nvSpPr>
        <p:spPr>
          <a:xfrm>
            <a:off x="457200" y="1295400"/>
            <a:ext cx="8382000" cy="5562600"/>
          </a:xfrm>
        </p:spPr>
        <p:txBody>
          <a:bodyPr>
            <a:normAutofit/>
          </a:bodyPr>
          <a:lstStyle/>
          <a:p>
            <a:r>
              <a:rPr lang="en-US" sz="2400" dirty="0"/>
              <a:t>Free gingival margin at normal healthy position, with no recession .</a:t>
            </a:r>
          </a:p>
          <a:p>
            <a:endParaRPr lang="en-US" sz="2400" dirty="0"/>
          </a:p>
          <a:p>
            <a:r>
              <a:rPr lang="en-US" sz="2400" dirty="0"/>
              <a:t>Sound </a:t>
            </a:r>
            <a:r>
              <a:rPr lang="en-US" sz="2400" dirty="0" err="1"/>
              <a:t>periodontium</a:t>
            </a:r>
            <a:r>
              <a:rPr lang="en-US" sz="2400" dirty="0"/>
              <a:t> .</a:t>
            </a:r>
          </a:p>
          <a:p>
            <a:endParaRPr lang="en-US" sz="2400" dirty="0"/>
          </a:p>
          <a:p>
            <a:r>
              <a:rPr lang="en-US" sz="2400" dirty="0"/>
              <a:t>The dimension of reduction of free gingival margin should be done in a way so that the </a:t>
            </a:r>
            <a:r>
              <a:rPr lang="en-US" sz="2400" dirty="0" err="1"/>
              <a:t>gingiva</a:t>
            </a:r>
            <a:r>
              <a:rPr lang="en-US" sz="2400" dirty="0"/>
              <a:t> will regain its dimension after completion of the procedure . </a:t>
            </a:r>
          </a:p>
          <a:p>
            <a:endParaRPr lang="en-US" sz="2400" dirty="0"/>
          </a:p>
          <a:p>
            <a:r>
              <a:rPr lang="en-US" sz="2400" dirty="0" err="1"/>
              <a:t>Crevicular</a:t>
            </a:r>
            <a:r>
              <a:rPr lang="en-US" sz="2400" dirty="0"/>
              <a:t> fluids and bleeding should be completely arrested .</a:t>
            </a:r>
          </a:p>
          <a:p>
            <a:endParaRPr lang="en-US" sz="2400" dirty="0"/>
          </a:p>
          <a:p>
            <a:r>
              <a:rPr lang="en-US" sz="2400" dirty="0"/>
              <a:t>The process should not induce irreversible trauma to the free </a:t>
            </a:r>
            <a:r>
              <a:rPr lang="en-US" sz="2400" dirty="0" err="1"/>
              <a:t>gingiva</a:t>
            </a:r>
            <a:r>
              <a:rPr lang="en-US" sz="2400" dirty="0"/>
              <a:t> ,walls of gingival </a:t>
            </a:r>
            <a:r>
              <a:rPr lang="en-US" sz="2400" dirty="0" err="1"/>
              <a:t>sulcus</a:t>
            </a:r>
            <a:r>
              <a:rPr lang="en-US" sz="2400" dirty="0"/>
              <a:t> or any part of the </a:t>
            </a:r>
            <a:r>
              <a:rPr lang="en-US" sz="2400" dirty="0" err="1"/>
              <a:t>periodontium</a:t>
            </a:r>
            <a:r>
              <a:rPr lang="en-US" sz="2400" dirty="0"/>
              <a:t>. </a:t>
            </a:r>
          </a:p>
          <a:p>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Difficult in </a:t>
            </a:r>
          </a:p>
        </p:txBody>
      </p:sp>
      <p:sp>
        <p:nvSpPr>
          <p:cNvPr id="3" name="Content Placeholder 2"/>
          <p:cNvSpPr>
            <a:spLocks noGrp="1"/>
          </p:cNvSpPr>
          <p:nvPr>
            <p:ph idx="1"/>
          </p:nvPr>
        </p:nvSpPr>
        <p:spPr>
          <a:xfrm>
            <a:off x="381000" y="1412874"/>
            <a:ext cx="8382000" cy="2769989"/>
          </a:xfrm>
        </p:spPr>
        <p:txBody>
          <a:bodyPr/>
          <a:lstStyle/>
          <a:p>
            <a:r>
              <a:rPr lang="en-US" sz="2400" dirty="0" err="1"/>
              <a:t>Inflammed</a:t>
            </a:r>
            <a:r>
              <a:rPr lang="en-US" sz="2400" dirty="0"/>
              <a:t> </a:t>
            </a:r>
            <a:r>
              <a:rPr lang="en-US" sz="2400" dirty="0" err="1"/>
              <a:t>gingiva</a:t>
            </a:r>
            <a:r>
              <a:rPr lang="en-US" sz="2400" dirty="0"/>
              <a:t> .</a:t>
            </a:r>
          </a:p>
          <a:p>
            <a:endParaRPr lang="en-US" sz="2400" dirty="0"/>
          </a:p>
          <a:p>
            <a:r>
              <a:rPr lang="en-US" sz="2400" dirty="0"/>
              <a:t>Area of gingival recession.</a:t>
            </a:r>
          </a:p>
          <a:p>
            <a:endParaRPr lang="en-US" sz="2400" dirty="0"/>
          </a:p>
          <a:p>
            <a:r>
              <a:rPr lang="en-US" sz="2400" dirty="0"/>
              <a:t>Inadequate attached </a:t>
            </a:r>
            <a:r>
              <a:rPr lang="en-US" sz="2400" dirty="0" err="1"/>
              <a:t>gingiva</a:t>
            </a:r>
            <a:r>
              <a:rPr lang="en-US" sz="2400" dirty="0"/>
              <a:t> .</a:t>
            </a:r>
          </a:p>
          <a:p>
            <a:endParaRPr lang="en-US" sz="2400" dirty="0"/>
          </a:p>
          <a:p>
            <a:r>
              <a:rPr lang="en-US" sz="2400" dirty="0"/>
              <a:t>Prepared margins are placed too deep in the </a:t>
            </a:r>
            <a:r>
              <a:rPr lang="en-US" sz="2400" dirty="0" err="1"/>
              <a:t>sulcus</a:t>
            </a:r>
            <a:r>
              <a:rPr lang="en-US" sz="2400" dirty="0"/>
              <a:t> .</a:t>
            </a:r>
          </a:p>
        </p:txBody>
      </p:sp>
    </p:spTree>
  </p:cSld>
  <p:clrMapOvr>
    <a:masterClrMapping/>
  </p:clrMapOvr>
  <p:transition/>
</p:sld>
</file>

<file path=ppt/theme/theme1.xml><?xml version="1.0" encoding="utf-8"?>
<a:theme xmlns:a="http://schemas.openxmlformats.org/drawingml/2006/main" name="1_Metallic_Purple_Template_Segoe_TP1028676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TS010286765</Template>
  <TotalTime>4327</TotalTime>
  <Words>1280</Words>
  <Application>Microsoft Office PowerPoint</Application>
  <PresentationFormat>On-screen Show (4:3)</PresentationFormat>
  <Paragraphs>309</Paragraphs>
  <Slides>48</Slides>
  <Notes>11</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1_Metallic_Purple_Template_Segoe_TP10286765</vt:lpstr>
      <vt:lpstr>White with Courier font for code slides</vt:lpstr>
      <vt:lpstr>Slide 1</vt:lpstr>
      <vt:lpstr>Specific learning Objectives </vt:lpstr>
      <vt:lpstr>Table of Content </vt:lpstr>
      <vt:lpstr>Slide 4</vt:lpstr>
      <vt:lpstr>Slide 5</vt:lpstr>
      <vt:lpstr>Slide 6</vt:lpstr>
      <vt:lpstr>Indications</vt:lpstr>
      <vt:lpstr>Prerequisites </vt:lpstr>
      <vt:lpstr>Difficult in </vt:lpstr>
      <vt:lpstr>Slide 10</vt:lpstr>
      <vt:lpstr>HISTORY </vt:lpstr>
      <vt:lpstr>Means of gingival tissue management</vt:lpstr>
      <vt:lpstr>Slide 13</vt:lpstr>
      <vt:lpstr>Slide 14</vt:lpstr>
      <vt:lpstr>Slide 15</vt:lpstr>
      <vt:lpstr>Physiomechanical method</vt:lpstr>
      <vt:lpstr>Slide 17</vt:lpstr>
      <vt:lpstr>Methods </vt:lpstr>
      <vt:lpstr>Rubber dam</vt:lpstr>
      <vt:lpstr>Cotton Twills </vt:lpstr>
      <vt:lpstr>CUSTOM TEMPORARY RESTORATION </vt:lpstr>
      <vt:lpstr>Copper bands </vt:lpstr>
      <vt:lpstr>RETRACTION  CORDS </vt:lpstr>
      <vt:lpstr>Slide 24</vt:lpstr>
      <vt:lpstr>Classification of retraction cords</vt:lpstr>
      <vt:lpstr>Slide 26</vt:lpstr>
      <vt:lpstr>Drawn Cotton Rolls </vt:lpstr>
      <vt:lpstr>Technique for Cord Insertion </vt:lpstr>
      <vt:lpstr>Slide 29</vt:lpstr>
      <vt:lpstr>Slide 30</vt:lpstr>
      <vt:lpstr>Techniques for gingival displacement </vt:lpstr>
      <vt:lpstr>Slide 32</vt:lpstr>
      <vt:lpstr>Slide 33</vt:lpstr>
      <vt:lpstr>Double Cord Technique </vt:lpstr>
      <vt:lpstr>Slide 35</vt:lpstr>
      <vt:lpstr>Slide 36</vt:lpstr>
      <vt:lpstr>Slide 37</vt:lpstr>
      <vt:lpstr>Infusion Technique </vt:lpstr>
      <vt:lpstr>Every Other Tooth Technique </vt:lpstr>
      <vt:lpstr>Slide 40</vt:lpstr>
      <vt:lpstr>Slide 41</vt:lpstr>
      <vt:lpstr>Slide 42</vt:lpstr>
      <vt:lpstr> Teaching Materials  </vt:lpstr>
      <vt:lpstr>TAKE HOME MESSEGE/ FOR THE TOPIC COVERED (SUMMARY) </vt:lpstr>
      <vt:lpstr>Slide 45</vt:lpstr>
      <vt:lpstr>Question &amp; Answer Session</vt:lpstr>
      <vt:lpstr>References </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GINGIVAL TISSUE MANAGEMENT</dc:title>
  <dc:creator>PC</dc:creator>
  <cp:lastModifiedBy>test</cp:lastModifiedBy>
  <cp:revision>369</cp:revision>
  <dcterms:created xsi:type="dcterms:W3CDTF">2012-10-07T11:32:49Z</dcterms:created>
  <dcterms:modified xsi:type="dcterms:W3CDTF">2023-04-18T06:37:32Z</dcterms:modified>
</cp:coreProperties>
</file>